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64" r:id="rId2"/>
    <p:sldId id="265" r:id="rId3"/>
    <p:sldId id="257" r:id="rId4"/>
    <p:sldId id="1163" r:id="rId5"/>
    <p:sldId id="258" r:id="rId6"/>
    <p:sldId id="260" r:id="rId7"/>
    <p:sldId id="259" r:id="rId8"/>
    <p:sldId id="1164" r:id="rId9"/>
    <p:sldId id="261" r:id="rId10"/>
    <p:sldId id="711" r:id="rId11"/>
    <p:sldId id="712" r:id="rId12"/>
    <p:sldId id="1165" r:id="rId13"/>
    <p:sldId id="713" r:id="rId14"/>
    <p:sldId id="796" r:id="rId15"/>
    <p:sldId id="740" r:id="rId16"/>
    <p:sldId id="269" r:id="rId17"/>
    <p:sldId id="717" r:id="rId18"/>
    <p:sldId id="720" r:id="rId19"/>
    <p:sldId id="719" r:id="rId20"/>
    <p:sldId id="721" r:id="rId21"/>
    <p:sldId id="722" r:id="rId22"/>
    <p:sldId id="723" r:id="rId23"/>
    <p:sldId id="724" r:id="rId24"/>
    <p:sldId id="726" r:id="rId25"/>
    <p:sldId id="727" r:id="rId26"/>
    <p:sldId id="728" r:id="rId27"/>
    <p:sldId id="729" r:id="rId28"/>
    <p:sldId id="730" r:id="rId29"/>
    <p:sldId id="731" r:id="rId30"/>
    <p:sldId id="732" r:id="rId31"/>
    <p:sldId id="733" r:id="rId32"/>
    <p:sldId id="734" r:id="rId33"/>
    <p:sldId id="735" r:id="rId34"/>
    <p:sldId id="704" r:id="rId35"/>
    <p:sldId id="589" r:id="rId36"/>
    <p:sldId id="590" r:id="rId37"/>
    <p:sldId id="591" r:id="rId38"/>
    <p:sldId id="262" r:id="rId39"/>
    <p:sldId id="784" r:id="rId40"/>
    <p:sldId id="794" r:id="rId41"/>
    <p:sldId id="787" r:id="rId42"/>
    <p:sldId id="791" r:id="rId43"/>
    <p:sldId id="793" r:id="rId44"/>
    <p:sldId id="792" r:id="rId45"/>
    <p:sldId id="1166" r:id="rId46"/>
    <p:sldId id="1168" r:id="rId47"/>
    <p:sldId id="267" r:id="rId48"/>
    <p:sldId id="773" r:id="rId49"/>
    <p:sldId id="800" r:id="rId50"/>
    <p:sldId id="795" r:id="rId51"/>
    <p:sldId id="797" r:id="rId52"/>
    <p:sldId id="799" r:id="rId53"/>
    <p:sldId id="801" r:id="rId54"/>
    <p:sldId id="798" r:id="rId55"/>
    <p:sldId id="1169" r:id="rId56"/>
    <p:sldId id="1160" r:id="rId57"/>
    <p:sldId id="805" r:id="rId58"/>
    <p:sldId id="806" r:id="rId59"/>
    <p:sldId id="807" r:id="rId60"/>
    <p:sldId id="758" r:id="rId61"/>
    <p:sldId id="759" r:id="rId62"/>
    <p:sldId id="1042" r:id="rId63"/>
    <p:sldId id="1041" r:id="rId64"/>
    <p:sldId id="1043" r:id="rId65"/>
    <p:sldId id="1044" r:id="rId66"/>
    <p:sldId id="1045" r:id="rId67"/>
    <p:sldId id="1161" r:id="rId68"/>
    <p:sldId id="1162" r:id="rId69"/>
    <p:sldId id="1140" r:id="rId70"/>
    <p:sldId id="1141" r:id="rId71"/>
    <p:sldId id="1179" r:id="rId72"/>
    <p:sldId id="1159" r:id="rId73"/>
    <p:sldId id="802" r:id="rId74"/>
    <p:sldId id="803" r:id="rId75"/>
    <p:sldId id="804" r:id="rId76"/>
    <p:sldId id="1157" r:id="rId77"/>
    <p:sldId id="1180" r:id="rId78"/>
    <p:sldId id="1142" r:id="rId79"/>
    <p:sldId id="1143" r:id="rId80"/>
    <p:sldId id="1144" r:id="rId81"/>
    <p:sldId id="1145" r:id="rId82"/>
    <p:sldId id="1146" r:id="rId83"/>
    <p:sldId id="1147" r:id="rId84"/>
    <p:sldId id="1148" r:id="rId85"/>
    <p:sldId id="1149" r:id="rId86"/>
    <p:sldId id="1150" r:id="rId87"/>
    <p:sldId id="1152" r:id="rId88"/>
    <p:sldId id="1153" r:id="rId89"/>
    <p:sldId id="1154" r:id="rId90"/>
    <p:sldId id="1151" r:id="rId91"/>
    <p:sldId id="1170" r:id="rId92"/>
    <p:sldId id="1171" r:id="rId93"/>
    <p:sldId id="1172" r:id="rId94"/>
    <p:sldId id="1174" r:id="rId95"/>
    <p:sldId id="1175" r:id="rId96"/>
    <p:sldId id="1176" r:id="rId97"/>
    <p:sldId id="1177" r:id="rId98"/>
    <p:sldId id="1178" r:id="rId99"/>
    <p:sldId id="1181" r:id="rId100"/>
    <p:sldId id="764" r:id="rId101"/>
    <p:sldId id="739" r:id="rId102"/>
    <p:sldId id="714" r:id="rId103"/>
    <p:sldId id="263" r:id="rId104"/>
    <p:sldId id="715" r:id="rId105"/>
    <p:sldId id="716" r:id="rId106"/>
    <p:sldId id="741" r:id="rId107"/>
    <p:sldId id="742" r:id="rId108"/>
    <p:sldId id="743" r:id="rId109"/>
    <p:sldId id="744" r:id="rId110"/>
    <p:sldId id="745" r:id="rId111"/>
    <p:sldId id="746" r:id="rId112"/>
    <p:sldId id="747" r:id="rId113"/>
    <p:sldId id="748" r:id="rId114"/>
    <p:sldId id="749" r:id="rId115"/>
    <p:sldId id="750" r:id="rId116"/>
    <p:sldId id="751" r:id="rId117"/>
    <p:sldId id="752" r:id="rId118"/>
    <p:sldId id="753" r:id="rId119"/>
    <p:sldId id="754" r:id="rId120"/>
    <p:sldId id="755" r:id="rId121"/>
    <p:sldId id="756" r:id="rId122"/>
    <p:sldId id="75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A915B-CEE6-4A54-9DF1-742FC4A4D93F}" type="datetimeFigureOut">
              <a:rPr lang="en-US" smtClean="0"/>
              <a:t>8/23/2018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5A28-1148-4B25-98CB-3E6A0BBE85F2}" type="slidenum">
              <a:rPr lang="en-US" smtClean="0"/>
              <a:t>‹#›</a:t>
            </a:fld>
            <a:endParaRPr lang="en-US"/>
          </a:p>
        </p:txBody>
      </p:sp>
    </p:spTree>
    <p:extLst>
      <p:ext uri="{BB962C8B-B14F-4D97-AF65-F5344CB8AC3E}">
        <p14:creationId xmlns:p14="http://schemas.microsoft.com/office/powerpoint/2010/main" val="37473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6D392DC9-E80A-4663-B927-2480EE7360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17FA90-858B-4348-AD86-BD9514065B3A}" type="slidenum">
              <a:rPr lang="en-US" altLang="en-US"/>
              <a:pPr>
                <a:spcBef>
                  <a:spcPct val="0"/>
                </a:spcBef>
              </a:pPr>
              <a:t>62</a:t>
            </a:fld>
            <a:endParaRPr lang="en-US" altLang="en-US"/>
          </a:p>
        </p:txBody>
      </p:sp>
      <p:sp>
        <p:nvSpPr>
          <p:cNvPr id="12291" name="Rectangle 2">
            <a:extLst>
              <a:ext uri="{FF2B5EF4-FFF2-40B4-BE49-F238E27FC236}">
                <a16:creationId xmlns:a16="http://schemas.microsoft.com/office/drawing/2014/main" id="{584D2BC8-2EA4-4FCC-9F2D-05D2BDBE7635}"/>
              </a:ext>
            </a:extLst>
          </p:cNvPr>
          <p:cNvSpPr>
            <a:spLocks noGrp="1" noRot="1" noChangeAspect="1" noChangeArrowheads="1" noTextEdit="1"/>
          </p:cNvSpPr>
          <p:nvPr>
            <p:ph type="sldImg"/>
          </p:nvPr>
        </p:nvSpPr>
        <p:spPr>
          <a:xfrm>
            <a:off x="427038" y="692150"/>
            <a:ext cx="6157912" cy="3463925"/>
          </a:xfrm>
          <a:ln/>
        </p:spPr>
      </p:sp>
      <p:sp>
        <p:nvSpPr>
          <p:cNvPr id="12292" name="Rectangle 3">
            <a:extLst>
              <a:ext uri="{FF2B5EF4-FFF2-40B4-BE49-F238E27FC236}">
                <a16:creationId xmlns:a16="http://schemas.microsoft.com/office/drawing/2014/main" id="{3040F938-5813-4C46-BBE5-1798A54EE5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88" tIns="46744" rIns="93488" bIns="46744"/>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13139FE-9C07-45A2-858F-72F76EFE9D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BBB11C-2844-4BDE-A0E2-49AE0F761431}" type="slidenum">
              <a:rPr lang="en-US" altLang="en-US"/>
              <a:pPr>
                <a:spcBef>
                  <a:spcPct val="0"/>
                </a:spcBef>
              </a:pPr>
              <a:t>63</a:t>
            </a:fld>
            <a:endParaRPr lang="en-US" altLang="en-US"/>
          </a:p>
        </p:txBody>
      </p:sp>
      <p:sp>
        <p:nvSpPr>
          <p:cNvPr id="14339" name="Rectangle 2">
            <a:extLst>
              <a:ext uri="{FF2B5EF4-FFF2-40B4-BE49-F238E27FC236}">
                <a16:creationId xmlns:a16="http://schemas.microsoft.com/office/drawing/2014/main" id="{1ED2E0AF-514E-42E0-B25C-FA023BAF7F60}"/>
              </a:ext>
            </a:extLst>
          </p:cNvPr>
          <p:cNvSpPr>
            <a:spLocks noGrp="1" noRot="1" noChangeAspect="1" noChangeArrowheads="1" noTextEdit="1"/>
          </p:cNvSpPr>
          <p:nvPr>
            <p:ph type="sldImg"/>
          </p:nvPr>
        </p:nvSpPr>
        <p:spPr>
          <a:xfrm>
            <a:off x="427038" y="692150"/>
            <a:ext cx="6157912" cy="3463925"/>
          </a:xfrm>
          <a:ln/>
        </p:spPr>
      </p:sp>
      <p:sp>
        <p:nvSpPr>
          <p:cNvPr id="14340" name="Rectangle 3">
            <a:extLst>
              <a:ext uri="{FF2B5EF4-FFF2-40B4-BE49-F238E27FC236}">
                <a16:creationId xmlns:a16="http://schemas.microsoft.com/office/drawing/2014/main" id="{5B0701E8-A461-49B5-847D-3FA7DF7DF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9F64307A-6AFD-4423-9232-E09C674C3D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C50810-6B6E-4007-9133-CBC1756A945D}" type="slidenum">
              <a:rPr lang="en-US" altLang="en-US"/>
              <a:pPr>
                <a:spcBef>
                  <a:spcPct val="0"/>
                </a:spcBef>
              </a:pPr>
              <a:t>64</a:t>
            </a:fld>
            <a:endParaRPr lang="en-US" altLang="en-US"/>
          </a:p>
        </p:txBody>
      </p:sp>
      <p:sp>
        <p:nvSpPr>
          <p:cNvPr id="18435" name="Rectangle 2">
            <a:extLst>
              <a:ext uri="{FF2B5EF4-FFF2-40B4-BE49-F238E27FC236}">
                <a16:creationId xmlns:a16="http://schemas.microsoft.com/office/drawing/2014/main" id="{4E4B1D8E-B799-4034-AAB4-B137B844B6B6}"/>
              </a:ext>
            </a:extLst>
          </p:cNvPr>
          <p:cNvSpPr>
            <a:spLocks noGrp="1" noRot="1" noChangeAspect="1" noChangeArrowheads="1" noTextEdit="1"/>
          </p:cNvSpPr>
          <p:nvPr>
            <p:ph type="sldImg"/>
          </p:nvPr>
        </p:nvSpPr>
        <p:spPr>
          <a:xfrm>
            <a:off x="427038" y="692150"/>
            <a:ext cx="6157912" cy="3463925"/>
          </a:xfrm>
          <a:ln/>
        </p:spPr>
      </p:sp>
      <p:sp>
        <p:nvSpPr>
          <p:cNvPr id="18436" name="Rectangle 3">
            <a:extLst>
              <a:ext uri="{FF2B5EF4-FFF2-40B4-BE49-F238E27FC236}">
                <a16:creationId xmlns:a16="http://schemas.microsoft.com/office/drawing/2014/main" id="{B4D5F877-E5FC-46CC-A095-3ECE60798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C627F2D-88D4-4BE0-BBF4-1A6E4D25AF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2A3863-9192-4DCA-9F2B-64600CF01BDD}" type="slidenum">
              <a:rPr lang="en-US" altLang="en-US"/>
              <a:pPr>
                <a:spcBef>
                  <a:spcPct val="0"/>
                </a:spcBef>
              </a:pPr>
              <a:t>65</a:t>
            </a:fld>
            <a:endParaRPr lang="en-US" altLang="en-US"/>
          </a:p>
        </p:txBody>
      </p:sp>
      <p:sp>
        <p:nvSpPr>
          <p:cNvPr id="20483" name="Rectangle 2">
            <a:extLst>
              <a:ext uri="{FF2B5EF4-FFF2-40B4-BE49-F238E27FC236}">
                <a16:creationId xmlns:a16="http://schemas.microsoft.com/office/drawing/2014/main" id="{B6DD6400-37E2-486B-8B74-B3DCCCC91A63}"/>
              </a:ext>
            </a:extLst>
          </p:cNvPr>
          <p:cNvSpPr>
            <a:spLocks noGrp="1" noRot="1" noChangeAspect="1" noChangeArrowheads="1" noTextEdit="1"/>
          </p:cNvSpPr>
          <p:nvPr>
            <p:ph type="sldImg"/>
          </p:nvPr>
        </p:nvSpPr>
        <p:spPr>
          <a:xfrm>
            <a:off x="427038" y="692150"/>
            <a:ext cx="6157912" cy="3463925"/>
          </a:xfrm>
          <a:ln/>
        </p:spPr>
      </p:sp>
      <p:sp>
        <p:nvSpPr>
          <p:cNvPr id="20484" name="Rectangle 3">
            <a:extLst>
              <a:ext uri="{FF2B5EF4-FFF2-40B4-BE49-F238E27FC236}">
                <a16:creationId xmlns:a16="http://schemas.microsoft.com/office/drawing/2014/main" id="{FC7A9A76-A5A9-4857-B370-A78ED0C5A5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017513D-FC8F-4D57-B6D2-E44560445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627C4B-5D84-47B0-AC3B-D3A1902607F1}" type="slidenum">
              <a:rPr lang="en-US" altLang="en-US"/>
              <a:pPr>
                <a:spcBef>
                  <a:spcPct val="0"/>
                </a:spcBef>
              </a:pPr>
              <a:t>66</a:t>
            </a:fld>
            <a:endParaRPr lang="en-US" altLang="en-US"/>
          </a:p>
        </p:txBody>
      </p:sp>
      <p:sp>
        <p:nvSpPr>
          <p:cNvPr id="22531" name="Rectangle 2">
            <a:extLst>
              <a:ext uri="{FF2B5EF4-FFF2-40B4-BE49-F238E27FC236}">
                <a16:creationId xmlns:a16="http://schemas.microsoft.com/office/drawing/2014/main" id="{7B63D694-53EE-4AC2-BE2B-1F0ED523F1B3}"/>
              </a:ext>
            </a:extLst>
          </p:cNvPr>
          <p:cNvSpPr>
            <a:spLocks noGrp="1" noRot="1" noChangeAspect="1" noChangeArrowheads="1" noTextEdit="1"/>
          </p:cNvSpPr>
          <p:nvPr>
            <p:ph type="sldImg"/>
          </p:nvPr>
        </p:nvSpPr>
        <p:spPr>
          <a:xfrm>
            <a:off x="427038" y="692150"/>
            <a:ext cx="6157912" cy="3463925"/>
          </a:xfrm>
          <a:ln/>
        </p:spPr>
      </p:sp>
      <p:sp>
        <p:nvSpPr>
          <p:cNvPr id="22532" name="Rectangle 3">
            <a:extLst>
              <a:ext uri="{FF2B5EF4-FFF2-40B4-BE49-F238E27FC236}">
                <a16:creationId xmlns:a16="http://schemas.microsoft.com/office/drawing/2014/main" id="{A4F22160-1B72-4A8B-8B5F-828377D8C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31B8B1F-DC07-4E4F-8DB8-C32A31C14C78}"/>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19DA740-7D28-44EC-B657-329EFD256720}" type="slidenum">
              <a:rPr lang="en-US" altLang="en-US"/>
              <a:pPr algn="r">
                <a:spcBef>
                  <a:spcPct val="0"/>
                </a:spcBef>
              </a:pPr>
              <a:t>69</a:t>
            </a:fld>
            <a:endParaRPr lang="en-US" altLang="en-US"/>
          </a:p>
        </p:txBody>
      </p:sp>
      <p:sp>
        <p:nvSpPr>
          <p:cNvPr id="24579" name="Rectangle 2">
            <a:extLst>
              <a:ext uri="{FF2B5EF4-FFF2-40B4-BE49-F238E27FC236}">
                <a16:creationId xmlns:a16="http://schemas.microsoft.com/office/drawing/2014/main" id="{AD30A1D2-8BB1-4F6A-9374-1B1030932E47}"/>
              </a:ext>
            </a:extLst>
          </p:cNvPr>
          <p:cNvSpPr>
            <a:spLocks noGrp="1" noRot="1" noChangeAspect="1" noChangeArrowheads="1" noTextEdit="1"/>
          </p:cNvSpPr>
          <p:nvPr>
            <p:ph type="sldImg"/>
          </p:nvPr>
        </p:nvSpPr>
        <p:spPr>
          <a:xfrm>
            <a:off x="427038" y="692150"/>
            <a:ext cx="6157912" cy="3463925"/>
          </a:xfrm>
          <a:ln/>
        </p:spPr>
      </p:sp>
      <p:sp>
        <p:nvSpPr>
          <p:cNvPr id="24580" name="Rectangle 3">
            <a:extLst>
              <a:ext uri="{FF2B5EF4-FFF2-40B4-BE49-F238E27FC236}">
                <a16:creationId xmlns:a16="http://schemas.microsoft.com/office/drawing/2014/main" id="{0E0BD77C-DE54-4748-A019-21D277D6D2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35A28-1148-4B25-98CB-3E6A0BBE85F2}" type="slidenum">
              <a:rPr lang="en-US" smtClean="0"/>
              <a:t>80</a:t>
            </a:fld>
            <a:endParaRPr lang="en-US"/>
          </a:p>
        </p:txBody>
      </p:sp>
    </p:spTree>
    <p:extLst>
      <p:ext uri="{BB962C8B-B14F-4D97-AF65-F5344CB8AC3E}">
        <p14:creationId xmlns:p14="http://schemas.microsoft.com/office/powerpoint/2010/main" val="144220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BE7A-B698-4C0A-A2D2-81B1C6F43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73C76-4F68-4C62-B8B3-FD98EB153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AC85E-60F3-493D-9239-EA21EEBD3064}"/>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5" name="Footer Placeholder 4">
            <a:extLst>
              <a:ext uri="{FF2B5EF4-FFF2-40B4-BE49-F238E27FC236}">
                <a16:creationId xmlns:a16="http://schemas.microsoft.com/office/drawing/2014/main" id="{F10D595C-C24A-40B8-94C6-CD1A4CFFF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5E091-7C93-4245-8634-19B6666C5F6E}"/>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65597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8BED-A77F-4A44-9FFF-0BC048A928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2DB8BA-FC73-4F71-937D-F2AE0A56B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B1FBE-DF21-4876-983F-0E2F3B307980}"/>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5" name="Footer Placeholder 4">
            <a:extLst>
              <a:ext uri="{FF2B5EF4-FFF2-40B4-BE49-F238E27FC236}">
                <a16:creationId xmlns:a16="http://schemas.microsoft.com/office/drawing/2014/main" id="{30FAFD28-A32F-4BA5-9532-7D4FF1D82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75AE7-974F-420A-82B6-557A66CEEF7D}"/>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53223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EDB79C-2754-4B28-BA66-F203F126D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56492D-0C9D-4D2F-BB93-D75AFA2255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1D7DD-1A65-429A-9725-652B38E5187B}"/>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5" name="Footer Placeholder 4">
            <a:extLst>
              <a:ext uri="{FF2B5EF4-FFF2-40B4-BE49-F238E27FC236}">
                <a16:creationId xmlns:a16="http://schemas.microsoft.com/office/drawing/2014/main" id="{85A2C31A-F76F-4705-8FA2-DB819D68C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59D51-1FB1-4C25-AC91-5C03FEA3D0E7}"/>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04182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E201-4BD2-4FDA-9EE6-831BEE2BE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18B8F3-CD94-40C3-9288-21A722EE47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2083-A3CF-49FB-AC26-665BF0F95364}"/>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5" name="Footer Placeholder 4">
            <a:extLst>
              <a:ext uri="{FF2B5EF4-FFF2-40B4-BE49-F238E27FC236}">
                <a16:creationId xmlns:a16="http://schemas.microsoft.com/office/drawing/2014/main" id="{C41452DB-FBC9-4706-921C-7D004A894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6A093-8E4F-4666-98F2-B7BEABBF4478}"/>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339737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FCFF-0885-4176-92B8-AD02EC8399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F30BD7-42AA-48F8-ACFC-2A6AB969F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97A68D-0F3E-4EA7-BD03-79120B5CCA12}"/>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5" name="Footer Placeholder 4">
            <a:extLst>
              <a:ext uri="{FF2B5EF4-FFF2-40B4-BE49-F238E27FC236}">
                <a16:creationId xmlns:a16="http://schemas.microsoft.com/office/drawing/2014/main" id="{299FAAF3-BA1F-45AB-BB2F-5C4936E4D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04F8E-BA72-4B39-A750-6694C50F84C7}"/>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04623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9931-B490-45DA-8372-56EFE0E628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1D809-9505-4292-A440-F48AE2650D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F081B-9543-403E-AFAD-1503651731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1B084-9621-4CB8-A51B-1E30A3660C81}"/>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6" name="Footer Placeholder 5">
            <a:extLst>
              <a:ext uri="{FF2B5EF4-FFF2-40B4-BE49-F238E27FC236}">
                <a16:creationId xmlns:a16="http://schemas.microsoft.com/office/drawing/2014/main" id="{CB5E3AF3-E16C-41A5-9103-8CA66F5ED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D94E09-BFE6-474D-BBF3-A818B318F2B2}"/>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9194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68A4-150B-46A2-96B7-D737F70F5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F45261-009F-431C-88A0-D7BAF1695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9C27A6-7CDD-4238-9272-DE53E3629C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AE2C0-4CAF-4BDA-8654-E600E6FB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B395A-2AD6-4C1E-949B-41B5382EF1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63D0F-0BB2-4CEB-9D8C-B403A81A5D09}"/>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8" name="Footer Placeholder 7">
            <a:extLst>
              <a:ext uri="{FF2B5EF4-FFF2-40B4-BE49-F238E27FC236}">
                <a16:creationId xmlns:a16="http://schemas.microsoft.com/office/drawing/2014/main" id="{E22F674C-8BD4-40BE-A7AA-F9A09FA6D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88286-53F9-4BD8-BAAB-C39A5262C33F}"/>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7801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8C19-9FE9-4F47-AD49-D3941727A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4D6C23-C7FE-48B9-8C66-62F7E622B757}"/>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4" name="Footer Placeholder 3">
            <a:extLst>
              <a:ext uri="{FF2B5EF4-FFF2-40B4-BE49-F238E27FC236}">
                <a16:creationId xmlns:a16="http://schemas.microsoft.com/office/drawing/2014/main" id="{94491277-CF1D-4956-94B7-B00E362395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C20D6B-76EB-452A-9E75-8CCAFB15F1CD}"/>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83637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DCEDAD-170D-4C18-B89D-BCE005B8370E}"/>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3" name="Footer Placeholder 2">
            <a:extLst>
              <a:ext uri="{FF2B5EF4-FFF2-40B4-BE49-F238E27FC236}">
                <a16:creationId xmlns:a16="http://schemas.microsoft.com/office/drawing/2014/main" id="{C9FD1C0F-CBBD-43FF-A2D7-779BE75F4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252E6A-CE79-4AC0-849B-3F346B55BACA}"/>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21109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758C-D04D-431F-BBDA-942F1B8E7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5EF9D9-5319-4CD0-93C8-5F3EE6CE8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B0696-4909-472C-AE5F-A62044F53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DFF0B-1650-4282-92FE-C0560785CFFD}"/>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6" name="Footer Placeholder 5">
            <a:extLst>
              <a:ext uri="{FF2B5EF4-FFF2-40B4-BE49-F238E27FC236}">
                <a16:creationId xmlns:a16="http://schemas.microsoft.com/office/drawing/2014/main" id="{669C5A02-E187-423B-B838-12FF53EC8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6A6D7-0413-4A2B-82A8-26FAFA1804A9}"/>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1773156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B197-15A5-43B1-9070-42C9E7AF0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06D90D-777B-49E2-806E-39872DEE4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85CB16-839D-45D9-9524-922E6AC59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F12D21-B56A-4BAA-BEFB-2057D331102B}"/>
              </a:ext>
            </a:extLst>
          </p:cNvPr>
          <p:cNvSpPr>
            <a:spLocks noGrp="1"/>
          </p:cNvSpPr>
          <p:nvPr>
            <p:ph type="dt" sz="half" idx="10"/>
          </p:nvPr>
        </p:nvSpPr>
        <p:spPr/>
        <p:txBody>
          <a:bodyPr/>
          <a:lstStyle/>
          <a:p>
            <a:fld id="{FF91EBEC-C0D1-4EC3-AFDE-15ED94DA44FF}" type="datetimeFigureOut">
              <a:rPr lang="en-US" smtClean="0"/>
              <a:t>8/23/2018</a:t>
            </a:fld>
            <a:endParaRPr lang="en-US"/>
          </a:p>
        </p:txBody>
      </p:sp>
      <p:sp>
        <p:nvSpPr>
          <p:cNvPr id="6" name="Footer Placeholder 5">
            <a:extLst>
              <a:ext uri="{FF2B5EF4-FFF2-40B4-BE49-F238E27FC236}">
                <a16:creationId xmlns:a16="http://schemas.microsoft.com/office/drawing/2014/main" id="{DF21FF5A-7A0A-4938-AB3C-0C14DD9F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8B587-4E13-4DFF-9FEE-8DF3BA3B7A83}"/>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23670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549A1-9CD6-4115-8F64-A36B5B3F2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171117-1294-47A1-BEB4-742802BF1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5DB99-21A5-4B6C-9E4A-9E95D7D08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1EBEC-C0D1-4EC3-AFDE-15ED94DA44FF}" type="datetimeFigureOut">
              <a:rPr lang="en-US" smtClean="0"/>
              <a:t>8/23/2018</a:t>
            </a:fld>
            <a:endParaRPr lang="en-US"/>
          </a:p>
        </p:txBody>
      </p:sp>
      <p:sp>
        <p:nvSpPr>
          <p:cNvPr id="5" name="Footer Placeholder 4">
            <a:extLst>
              <a:ext uri="{FF2B5EF4-FFF2-40B4-BE49-F238E27FC236}">
                <a16:creationId xmlns:a16="http://schemas.microsoft.com/office/drawing/2014/main" id="{89325C6F-F095-4247-9EA4-4074AFFA3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22211B-4DDD-4B80-9BDC-28869CDA9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FF078-1E02-411D-9614-C3E3D99F7E69}" type="slidenum">
              <a:rPr lang="en-US" smtClean="0"/>
              <a:t>‹#›</a:t>
            </a:fld>
            <a:endParaRPr lang="en-US"/>
          </a:p>
        </p:txBody>
      </p:sp>
    </p:spTree>
    <p:extLst>
      <p:ext uri="{BB962C8B-B14F-4D97-AF65-F5344CB8AC3E}">
        <p14:creationId xmlns:p14="http://schemas.microsoft.com/office/powerpoint/2010/main" val="328003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Invoke_(smart_speaker)" TargetMode="External"/><Relationship Id="rId13" Type="http://schemas.openxmlformats.org/officeDocument/2006/relationships/hyperlink" Target="https://en.wikipedia.org/wiki/Android_(operating_system)" TargetMode="External"/><Relationship Id="rId3" Type="http://schemas.openxmlformats.org/officeDocument/2006/relationships/hyperlink" Target="https://en.wikipedia.org/wiki/Virtual_assistant_(artificial_intelligence)" TargetMode="External"/><Relationship Id="rId7" Type="http://schemas.openxmlformats.org/officeDocument/2006/relationships/hyperlink" Target="https://en.wikipedia.org/wiki/Windows_Phone_8.1" TargetMode="External"/><Relationship Id="rId12" Type="http://schemas.openxmlformats.org/officeDocument/2006/relationships/hyperlink" Target="https://en.wikipedia.org/wiki/IOS"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en.wikipedia.org/wiki/Windows_10_Mobile" TargetMode="External"/><Relationship Id="rId11" Type="http://schemas.openxmlformats.org/officeDocument/2006/relationships/hyperlink" Target="https://en.wikipedia.org/wiki/Xbox_One" TargetMode="External"/><Relationship Id="rId5" Type="http://schemas.openxmlformats.org/officeDocument/2006/relationships/hyperlink" Target="https://en.wikipedia.org/wiki/Windows_10" TargetMode="External"/><Relationship Id="rId15" Type="http://schemas.openxmlformats.org/officeDocument/2006/relationships/hyperlink" Target="https://en.wikipedia.org/wiki/Amazon_Alexa" TargetMode="External"/><Relationship Id="rId10" Type="http://schemas.openxmlformats.org/officeDocument/2006/relationships/hyperlink" Target="https://en.wikipedia.org/wiki/Microsoft_Band"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Smart_speaker" TargetMode="External"/><Relationship Id="rId14" Type="http://schemas.openxmlformats.org/officeDocument/2006/relationships/hyperlink" Target="https://en.wikipedia.org/wiki/Windows_Mixed_Reality"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Table_(database)" TargetMode="External"/><Relationship Id="rId2" Type="http://schemas.openxmlformats.org/officeDocument/2006/relationships/hyperlink" Target="https://en.wikipedia.org/wiki/Data" TargetMode="External"/><Relationship Id="rId1" Type="http://schemas.openxmlformats.org/officeDocument/2006/relationships/slideLayout" Target="../slideLayouts/slideLayout2.xml"/><Relationship Id="rId6" Type="http://schemas.openxmlformats.org/officeDocument/2006/relationships/hyperlink" Target="https://en.wikipedia.org/wiki/Row_(database)" TargetMode="External"/><Relationship Id="rId5" Type="http://schemas.openxmlformats.org/officeDocument/2006/relationships/hyperlink" Target="https://en.wikipedia.org/wiki/Column_(database)" TargetMode="External"/><Relationship Id="rId4" Type="http://schemas.openxmlformats.org/officeDocument/2006/relationships/hyperlink" Target="https://en.wikipedia.org/wiki/Data_matrix_(multivariate_statistics)"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hyperlink" Target="https://archive.ics.uci.edu/ml/datasets/Wine+Quality" TargetMode="External"/><Relationship Id="rId13" Type="http://schemas.openxmlformats.org/officeDocument/2006/relationships/hyperlink" Target="https://research.google.com/youtube8m/" TargetMode="External"/><Relationship Id="rId3" Type="http://schemas.openxmlformats.org/officeDocument/2006/relationships/hyperlink" Target="https://en.wikipedia.org/wiki/Ronald_Fisher" TargetMode="External"/><Relationship Id="rId7" Type="http://schemas.openxmlformats.org/officeDocument/2006/relationships/hyperlink" Target="https://www.kaggle.com/deepmatrix/imdb-5000-movie-dataset" TargetMode="External"/><Relationship Id="rId12" Type="http://schemas.openxmlformats.org/officeDocument/2006/relationships/hyperlink" Target="http://image-net.org/" TargetMode="External"/><Relationship Id="rId17" Type="http://schemas.openxmlformats.org/officeDocument/2006/relationships/hyperlink" Target="https://www.kaggle.com/c/msdchallenge#description" TargetMode="External"/><Relationship Id="rId2" Type="http://schemas.openxmlformats.org/officeDocument/2006/relationships/hyperlink" Target="https://en.wikipedia.org/wiki/Iris_flower_data_set" TargetMode="External"/><Relationship Id="rId16" Type="http://schemas.openxmlformats.org/officeDocument/2006/relationships/hyperlink" Target="http://data.worldbank.org/data-catalog/ed-stats" TargetMode="External"/><Relationship Id="rId1" Type="http://schemas.openxmlformats.org/officeDocument/2006/relationships/slideLayout" Target="../slideLayouts/slideLayout2.xml"/><Relationship Id="rId6" Type="http://schemas.openxmlformats.org/officeDocument/2006/relationships/hyperlink" Target="https://www.kaggle.com/mylesoneill/world-university-rankings" TargetMode="External"/><Relationship Id="rId11" Type="http://schemas.openxmlformats.org/officeDocument/2006/relationships/hyperlink" Target="https://archive.ics.uci.edu/ml/datasets/US+Census+Data+(1990)" TargetMode="External"/><Relationship Id="rId5" Type="http://schemas.openxmlformats.org/officeDocument/2006/relationships/hyperlink" Target="https://en.wikipedia.org/wiki/MNIST_database" TargetMode="External"/><Relationship Id="rId15" Type="http://schemas.openxmlformats.org/officeDocument/2006/relationships/hyperlink" Target="https://www.quandl.com/data/ZILLOW-Zillow-Real-Estate-Research" TargetMode="External"/><Relationship Id="rId10" Type="http://schemas.openxmlformats.org/officeDocument/2006/relationships/hyperlink" Target="https://archive.ics.uci.edu/ml/datasets/default+of+credit+card+clients" TargetMode="External"/><Relationship Id="rId4" Type="http://schemas.openxmlformats.org/officeDocument/2006/relationships/hyperlink" Target="https://en.wikipedia.org/wiki/Data_set#cite_note-fisher36-7" TargetMode="External"/><Relationship Id="rId9" Type="http://schemas.openxmlformats.org/officeDocument/2006/relationships/hyperlink" Target="http://elitedatascience.com/python-machine-learning-tutorial-scikit-learn" TargetMode="External"/><Relationship Id="rId14" Type="http://schemas.openxmlformats.org/officeDocument/2006/relationships/hyperlink" Target="https://www.quandl.com/product/WIKIP/WIKI/PRICES-Quandl-End-Of-Day-Stocks-Inf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localhost:8888/notebooks/Alvas/Data%20Preprocessing%20using%20Python-Copy1.ipynb#Step-1-%E2%88%92-Importing-the-useful-packages"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FA70-DA5C-42B2-A30D-4F7A68FA312E}"/>
              </a:ext>
            </a:extLst>
          </p:cNvPr>
          <p:cNvSpPr>
            <a:spLocks noGrp="1"/>
          </p:cNvSpPr>
          <p:nvPr>
            <p:ph type="title"/>
          </p:nvPr>
        </p:nvSpPr>
        <p:spPr>
          <a:xfrm>
            <a:off x="175727" y="111765"/>
            <a:ext cx="11786118" cy="877484"/>
          </a:xfrm>
          <a:solidFill>
            <a:schemeClr val="accent1">
              <a:lumMod val="20000"/>
              <a:lumOff val="80000"/>
            </a:schemeClr>
          </a:solidFill>
        </p:spPr>
        <p:txBody>
          <a:bodyPr/>
          <a:lstStyle/>
          <a:p>
            <a:r>
              <a:rPr lang="en-US" b="1" dirty="0"/>
              <a:t>Agenda </a:t>
            </a:r>
          </a:p>
        </p:txBody>
      </p:sp>
      <p:graphicFrame>
        <p:nvGraphicFramePr>
          <p:cNvPr id="6" name="Table 5">
            <a:extLst>
              <a:ext uri="{FF2B5EF4-FFF2-40B4-BE49-F238E27FC236}">
                <a16:creationId xmlns:a16="http://schemas.microsoft.com/office/drawing/2014/main" id="{7C30D0D9-8F4A-40CF-89DC-A975C6B3F23C}"/>
              </a:ext>
            </a:extLst>
          </p:cNvPr>
          <p:cNvGraphicFramePr>
            <a:graphicFrameLocks noGrp="1"/>
          </p:cNvGraphicFramePr>
          <p:nvPr>
            <p:extLst>
              <p:ext uri="{D42A27DB-BD31-4B8C-83A1-F6EECF244321}">
                <p14:modId xmlns:p14="http://schemas.microsoft.com/office/powerpoint/2010/main" val="2464420218"/>
              </p:ext>
            </p:extLst>
          </p:nvPr>
        </p:nvGraphicFramePr>
        <p:xfrm>
          <a:off x="175726" y="1203649"/>
          <a:ext cx="11786118" cy="5426458"/>
        </p:xfrm>
        <a:graphic>
          <a:graphicData uri="http://schemas.openxmlformats.org/drawingml/2006/table">
            <a:tbl>
              <a:tblPr firstRow="1" firstCol="1" bandRow="1">
                <a:tableStyleId>{5940675A-B579-460E-94D1-54222C63F5DA}</a:tableStyleId>
              </a:tblPr>
              <a:tblGrid>
                <a:gridCol w="896398">
                  <a:extLst>
                    <a:ext uri="{9D8B030D-6E8A-4147-A177-3AD203B41FA5}">
                      <a16:colId xmlns:a16="http://schemas.microsoft.com/office/drawing/2014/main" val="2424970034"/>
                    </a:ext>
                  </a:extLst>
                </a:gridCol>
                <a:gridCol w="10889720">
                  <a:extLst>
                    <a:ext uri="{9D8B030D-6E8A-4147-A177-3AD203B41FA5}">
                      <a16:colId xmlns:a16="http://schemas.microsoft.com/office/drawing/2014/main" val="348346472"/>
                    </a:ext>
                  </a:extLst>
                </a:gridCol>
              </a:tblGrid>
              <a:tr h="2017485">
                <a:tc>
                  <a:txBody>
                    <a:bodyPr/>
                    <a:lstStyle/>
                    <a:p>
                      <a:pPr marL="0" marR="0" algn="just">
                        <a:lnSpc>
                          <a:spcPct val="107000"/>
                        </a:lnSpc>
                        <a:spcBef>
                          <a:spcPts val="0"/>
                        </a:spcBef>
                        <a:spcAft>
                          <a:spcPts val="800"/>
                        </a:spcAft>
                        <a:tabLst>
                          <a:tab pos="457200" algn="l"/>
                        </a:tabLst>
                      </a:pPr>
                      <a:r>
                        <a:rPr lang="en-US" sz="2400" b="1" dirty="0">
                          <a:effectLst/>
                        </a:rPr>
                        <a:t> </a:t>
                      </a:r>
                      <a:r>
                        <a:rPr lang="en-US" sz="2400" b="1" dirty="0">
                          <a:solidFill>
                            <a:srgbClr val="C00000"/>
                          </a:solidFill>
                          <a:effectLst/>
                        </a:rPr>
                        <a:t>Day1</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tabLst>
                          <a:tab pos="457200" algn="l"/>
                        </a:tabLst>
                      </a:pPr>
                      <a:r>
                        <a:rPr lang="en-US" sz="2400" b="1" dirty="0">
                          <a:solidFill>
                            <a:srgbClr val="0070C0"/>
                          </a:solidFill>
                          <a:effectLst/>
                        </a:rPr>
                        <a:t>Fundamentals of Machine Learning</a:t>
                      </a:r>
                      <a:r>
                        <a:rPr lang="en-US" sz="2400" b="1" dirty="0">
                          <a:effectLst/>
                        </a:rPr>
                        <a:t>: Introduction to Machine Learning and its Applications, Machine Learning Python Tools. Simple machine learning application. </a:t>
                      </a:r>
                    </a:p>
                    <a:p>
                      <a:pPr marL="342900" marR="0" lvl="0" indent="-342900" algn="just">
                        <a:lnSpc>
                          <a:spcPct val="107000"/>
                        </a:lnSpc>
                        <a:spcBef>
                          <a:spcPts val="0"/>
                        </a:spcBef>
                        <a:spcAft>
                          <a:spcPts val="0"/>
                        </a:spcAft>
                        <a:buFont typeface="+mj-lt"/>
                        <a:buAutoNum type="arabicPeriod"/>
                        <a:tabLst>
                          <a:tab pos="457200" algn="l"/>
                        </a:tabLst>
                      </a:pPr>
                      <a:r>
                        <a:rPr lang="en-US" sz="2400" b="1" dirty="0">
                          <a:solidFill>
                            <a:srgbClr val="0070C0"/>
                          </a:solidFill>
                          <a:effectLst/>
                        </a:rPr>
                        <a:t>Data Preprocessing:</a:t>
                      </a:r>
                      <a:r>
                        <a:rPr lang="en-US" sz="2400" b="1" dirty="0">
                          <a:effectLst/>
                        </a:rPr>
                        <a:t> Data Sets, importing libraries, Missing Data, Categorical Data, Splitting the Data Set into Training Set and Test Set, Feature Extraction and Preprocessing</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99494025"/>
                  </a:ext>
                </a:extLst>
              </a:tr>
              <a:tr h="1520309">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Day2</a:t>
                      </a:r>
                      <a:r>
                        <a:rPr lang="en-US" sz="2400" b="1" dirty="0">
                          <a:effectLst/>
                        </a:rPr>
                        <a:t>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400" b="1" dirty="0">
                          <a:solidFill>
                            <a:srgbClr val="0070C0"/>
                          </a:solidFill>
                          <a:effectLst/>
                        </a:rPr>
                        <a:t>Types of Machine Learning Algorithms </a:t>
                      </a:r>
                    </a:p>
                    <a:p>
                      <a:pPr marL="342900" marR="0" lvl="0" indent="-342900" algn="just">
                        <a:lnSpc>
                          <a:spcPct val="107000"/>
                        </a:lnSpc>
                        <a:spcBef>
                          <a:spcPts val="0"/>
                        </a:spcBef>
                        <a:spcAft>
                          <a:spcPts val="0"/>
                        </a:spcAft>
                        <a:buFont typeface="+mj-lt"/>
                        <a:buAutoNum type="arabicPeriod"/>
                      </a:pPr>
                      <a:r>
                        <a:rPr lang="en-US" sz="2400" b="1" dirty="0">
                          <a:solidFill>
                            <a:srgbClr val="0070C0"/>
                          </a:solidFill>
                          <a:effectLst/>
                        </a:rPr>
                        <a:t>Bayesian Learning: </a:t>
                      </a:r>
                      <a:r>
                        <a:rPr lang="en-US" sz="2400" b="1" dirty="0">
                          <a:effectLst/>
                        </a:rPr>
                        <a:t>Bayes Theorem and Concept Learning, ML and LS error Hypothesis, Naïve Bayes Classifier, Bayesian belief networks, EM Algorithm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8611361"/>
                  </a:ext>
                </a:extLst>
              </a:tr>
              <a:tr h="1575381">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 3</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400" b="1" dirty="0">
                          <a:solidFill>
                            <a:srgbClr val="0070C0"/>
                          </a:solidFill>
                          <a:effectLst/>
                        </a:rPr>
                        <a:t> Instance Based Learning</a:t>
                      </a:r>
                      <a:r>
                        <a:rPr lang="en-US" sz="2400" b="1" dirty="0">
                          <a:effectLst/>
                        </a:rPr>
                        <a:t>: Introduction, K-nearest neighbor learning, locally weighted regression, radial basis function, cased based reasoning.</a:t>
                      </a:r>
                    </a:p>
                    <a:p>
                      <a:pPr marL="342900" marR="0" lvl="0" indent="-342900" algn="just">
                        <a:lnSpc>
                          <a:spcPct val="107000"/>
                        </a:lnSpc>
                        <a:spcBef>
                          <a:spcPts val="0"/>
                        </a:spcBef>
                        <a:spcAft>
                          <a:spcPts val="0"/>
                        </a:spcAft>
                        <a:buFont typeface="+mj-lt"/>
                        <a:buAutoNum type="arabicPeriod"/>
                      </a:pPr>
                      <a:r>
                        <a:rPr lang="en-US" sz="2400" b="1" dirty="0">
                          <a:solidFill>
                            <a:srgbClr val="0070C0"/>
                          </a:solidFill>
                          <a:effectLst/>
                        </a:rPr>
                        <a:t>Reinforced Learning: </a:t>
                      </a:r>
                      <a:r>
                        <a:rPr lang="en-US" sz="2400" b="1" dirty="0">
                          <a:effectLst/>
                        </a:rPr>
                        <a:t>Introduction, Learning Task, Q Learning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2447481"/>
                  </a:ext>
                </a:extLst>
              </a:tr>
            </a:tbl>
          </a:graphicData>
        </a:graphic>
      </p:graphicFrame>
    </p:spTree>
    <p:extLst>
      <p:ext uri="{BB962C8B-B14F-4D97-AF65-F5344CB8AC3E}">
        <p14:creationId xmlns:p14="http://schemas.microsoft.com/office/powerpoint/2010/main" val="238416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251D3-1121-4352-8E57-A170581F2DBC}"/>
              </a:ext>
            </a:extLst>
          </p:cNvPr>
          <p:cNvSpPr>
            <a:spLocks noGrp="1"/>
          </p:cNvSpPr>
          <p:nvPr>
            <p:ph type="title"/>
          </p:nvPr>
        </p:nvSpPr>
        <p:spPr>
          <a:xfrm>
            <a:off x="821516" y="640263"/>
            <a:ext cx="6204984" cy="1344975"/>
          </a:xfrm>
        </p:spPr>
        <p:txBody>
          <a:bodyPr>
            <a:normAutofit/>
          </a:bodyPr>
          <a:lstStyle/>
          <a:p>
            <a:r>
              <a:rPr lang="en-US" sz="4000" b="1" dirty="0"/>
              <a:t>b. What is Machine Learning?</a:t>
            </a:r>
            <a:br>
              <a:rPr lang="en-US" sz="4000" dirty="0"/>
            </a:br>
            <a:endParaRPr lang="en-US" sz="4000" dirty="0"/>
          </a:p>
        </p:txBody>
      </p:sp>
      <p:sp>
        <p:nvSpPr>
          <p:cNvPr id="3" name="Content Placeholder 2">
            <a:extLst>
              <a:ext uri="{FF2B5EF4-FFF2-40B4-BE49-F238E27FC236}">
                <a16:creationId xmlns:a16="http://schemas.microsoft.com/office/drawing/2014/main" id="{B1662899-5BD4-45C8-B253-1411F5F62828}"/>
              </a:ext>
            </a:extLst>
          </p:cNvPr>
          <p:cNvSpPr>
            <a:spLocks noGrp="1"/>
          </p:cNvSpPr>
          <p:nvPr>
            <p:ph idx="1"/>
          </p:nvPr>
        </p:nvSpPr>
        <p:spPr>
          <a:xfrm>
            <a:off x="821515" y="2121762"/>
            <a:ext cx="6204984" cy="3626917"/>
          </a:xfrm>
        </p:spPr>
        <p:txBody>
          <a:bodyPr>
            <a:normAutofit/>
          </a:bodyPr>
          <a:lstStyle/>
          <a:p>
            <a:r>
              <a:rPr lang="en-US" sz="1900" dirty="0"/>
              <a:t>Have you ever shopped online? So while checking for a product, did you noticed </a:t>
            </a:r>
            <a:r>
              <a:rPr lang="en-US" sz="1900" b="1" i="1" dirty="0"/>
              <a:t>when it recommends for a product similar to what you are looking for</a:t>
            </a:r>
            <a:r>
              <a:rPr lang="en-US" sz="1900" dirty="0"/>
              <a:t>? or did you noticed “</a:t>
            </a:r>
            <a:r>
              <a:rPr lang="en-US" sz="1900" b="1" i="1" dirty="0"/>
              <a:t>the person bought this product also bought this</a:t>
            </a:r>
            <a:r>
              <a:rPr lang="en-US" sz="1900" dirty="0"/>
              <a:t>” combination of products. How are they doing this recommendation? </a:t>
            </a:r>
            <a:r>
              <a:rPr lang="en-US" sz="1900" b="1" dirty="0"/>
              <a:t>This is machine learning</a:t>
            </a:r>
            <a:r>
              <a:rPr lang="en-US" sz="1900" dirty="0"/>
              <a:t>.</a:t>
            </a:r>
          </a:p>
          <a:p>
            <a:pPr fontAlgn="base"/>
            <a:r>
              <a:rPr lang="en-US" sz="1900" dirty="0"/>
              <a:t>Did you ever get a call from any bank or finance company </a:t>
            </a:r>
            <a:r>
              <a:rPr lang="en-US" sz="1900" b="1" i="1" dirty="0"/>
              <a:t>asking you to take a loan or an insurance policy</a:t>
            </a:r>
            <a:r>
              <a:rPr lang="en-US" sz="1900" dirty="0"/>
              <a:t>? What do you think, do they call everyone? </a:t>
            </a:r>
            <a:r>
              <a:rPr lang="en-US" sz="1900" b="1" i="1" dirty="0"/>
              <a:t>No, they call only a few selected customers who they think will purchase their product. How do they select</a:t>
            </a:r>
            <a:r>
              <a:rPr lang="en-US" sz="1900" dirty="0"/>
              <a:t>? This is target marketing and can be applied using Clustering. </a:t>
            </a:r>
            <a:r>
              <a:rPr lang="en-US" sz="1900" b="1" dirty="0"/>
              <a:t>This is machine learning.</a:t>
            </a:r>
          </a:p>
          <a:p>
            <a:endParaRPr lang="en-US" sz="1900" dirty="0"/>
          </a:p>
        </p:txBody>
      </p:sp>
      <p:pic>
        <p:nvPicPr>
          <p:cNvPr id="7170" name="Picture 2" descr="What is Machine Learning">
            <a:extLst>
              <a:ext uri="{FF2B5EF4-FFF2-40B4-BE49-F238E27FC236}">
                <a16:creationId xmlns:a16="http://schemas.microsoft.com/office/drawing/2014/main" id="{323934C8-0132-41AF-9113-5EE7DE58E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2083" y="306909"/>
            <a:ext cx="269734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anking- What is Machine Learning">
            <a:extLst>
              <a:ext uri="{FF2B5EF4-FFF2-40B4-BE49-F238E27FC236}">
                <a16:creationId xmlns:a16="http://schemas.microsoft.com/office/drawing/2014/main" id="{E59B2758-89AF-4B08-BCAF-4D6AE8BDF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510" y="2828925"/>
            <a:ext cx="2722491" cy="338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9527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93" y="136526"/>
            <a:ext cx="10918371" cy="1001810"/>
          </a:xfrm>
          <a:solidFill>
            <a:schemeClr val="tx2">
              <a:lumMod val="20000"/>
              <a:lumOff val="80000"/>
            </a:schemeClr>
          </a:solidFill>
        </p:spPr>
        <p:txBody>
          <a:bodyPr/>
          <a:lstStyle/>
          <a:p>
            <a:r>
              <a:rPr lang="en-US" b="1" dirty="0"/>
              <a:t>Preprocessing Techniques Covered</a:t>
            </a:r>
          </a:p>
        </p:txBody>
      </p:sp>
      <p:sp>
        <p:nvSpPr>
          <p:cNvPr id="3" name="Content Placeholder 2"/>
          <p:cNvSpPr>
            <a:spLocks noGrp="1"/>
          </p:cNvSpPr>
          <p:nvPr>
            <p:ph idx="1"/>
          </p:nvPr>
        </p:nvSpPr>
        <p:spPr/>
        <p:txBody>
          <a:bodyPr>
            <a:noAutofit/>
          </a:bodyPr>
          <a:lstStyle/>
          <a:p>
            <a:r>
              <a:rPr lang="en-US" sz="2800" dirty="0"/>
              <a:t>Standardization and Normalization</a:t>
            </a:r>
          </a:p>
          <a:p>
            <a:r>
              <a:rPr lang="en-US" sz="2800" dirty="0"/>
              <a:t>Missing value replacement</a:t>
            </a:r>
          </a:p>
          <a:p>
            <a:r>
              <a:rPr lang="en-US" sz="2800" dirty="0"/>
              <a:t>Resampling</a:t>
            </a:r>
          </a:p>
          <a:p>
            <a:r>
              <a:rPr lang="en-US" sz="2800" dirty="0"/>
              <a:t>Discretization</a:t>
            </a:r>
          </a:p>
          <a:p>
            <a:r>
              <a:rPr lang="en-US" sz="2800" dirty="0"/>
              <a:t>Feature Selection</a:t>
            </a:r>
          </a:p>
          <a:p>
            <a:r>
              <a:rPr lang="en-US" sz="2800" dirty="0"/>
              <a:t>Dimensionality Reduction: PCA</a:t>
            </a:r>
          </a:p>
        </p:txBody>
      </p:sp>
      <p:sp>
        <p:nvSpPr>
          <p:cNvPr id="4" name="Slide Number Placeholder 3"/>
          <p:cNvSpPr>
            <a:spLocks noGrp="1"/>
          </p:cNvSpPr>
          <p:nvPr>
            <p:ph type="sldNum" sz="quarter" idx="12"/>
          </p:nvPr>
        </p:nvSpPr>
        <p:spPr/>
        <p:txBody>
          <a:bodyPr/>
          <a:lstStyle/>
          <a:p>
            <a:fld id="{6C80EF1A-16CB-4E00-845F-E7892A7E500E}" type="slidenum">
              <a:rPr lang="en-US" smtClean="0"/>
              <a:t>100</a:t>
            </a:fld>
            <a:endParaRPr lang="en-US"/>
          </a:p>
        </p:txBody>
      </p:sp>
    </p:spTree>
    <p:extLst>
      <p:ext uri="{BB962C8B-B14F-4D97-AF65-F5344CB8AC3E}">
        <p14:creationId xmlns:p14="http://schemas.microsoft.com/office/powerpoint/2010/main" val="3544764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C5E38-2A1A-444B-B914-FF268DC4503D}"/>
              </a:ext>
            </a:extLst>
          </p:cNvPr>
          <p:cNvSpPr>
            <a:spLocks noGrp="1"/>
          </p:cNvSpPr>
          <p:nvPr>
            <p:ph type="title"/>
          </p:nvPr>
        </p:nvSpPr>
        <p:spPr/>
        <p:txBody>
          <a:bodyPr/>
          <a:lstStyle/>
          <a:p>
            <a:r>
              <a:rPr lang="en-US" dirty="0"/>
              <a:t>Day2</a:t>
            </a:r>
          </a:p>
        </p:txBody>
      </p:sp>
      <p:sp>
        <p:nvSpPr>
          <p:cNvPr id="3" name="Content Placeholder 2">
            <a:extLst>
              <a:ext uri="{FF2B5EF4-FFF2-40B4-BE49-F238E27FC236}">
                <a16:creationId xmlns:a16="http://schemas.microsoft.com/office/drawing/2014/main" id="{B313E97D-721B-40D1-A55B-CD9D3B0DFF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15433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0542F-D6CB-4054-B1F5-3D5BF0219EDA}"/>
              </a:ext>
            </a:extLst>
          </p:cNvPr>
          <p:cNvSpPr>
            <a:spLocks noGrp="1"/>
          </p:cNvSpPr>
          <p:nvPr>
            <p:ph type="title"/>
          </p:nvPr>
        </p:nvSpPr>
        <p:spPr/>
        <p:txBody>
          <a:bodyPr/>
          <a:lstStyle/>
          <a:p>
            <a:r>
              <a:rPr lang="en-US" dirty="0"/>
              <a:t>Types of Machine Learning</a:t>
            </a:r>
          </a:p>
        </p:txBody>
      </p:sp>
      <p:sp>
        <p:nvSpPr>
          <p:cNvPr id="4" name="Rectangle 1">
            <a:extLst>
              <a:ext uri="{FF2B5EF4-FFF2-40B4-BE49-F238E27FC236}">
                <a16:creationId xmlns:a16="http://schemas.microsoft.com/office/drawing/2014/main" id="{E9C80826-3CDB-4318-900F-E7D35C46BCE1}"/>
              </a:ext>
            </a:extLst>
          </p:cNvPr>
          <p:cNvSpPr>
            <a:spLocks noGrp="1" noChangeArrowheads="1"/>
          </p:cNvSpPr>
          <p:nvPr>
            <p:ph idx="1"/>
          </p:nvPr>
        </p:nvSpPr>
        <p:spPr bwMode="auto">
          <a:xfrm>
            <a:off x="332362" y="2161091"/>
            <a:ext cx="9985426"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333333"/>
                </a:solidFill>
                <a:effectLst/>
                <a:latin typeface="Verdana" panose="020B0604030504040204" pitchFamily="34" charset="0"/>
              </a:rPr>
              <a:t>Supervised Learning – Train Me!</a:t>
            </a:r>
            <a:endParaRPr kumimoji="0" lang="en-US" altLang="en-US" sz="24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333333"/>
                </a:solidFill>
                <a:effectLst/>
                <a:latin typeface="Verdana" panose="020B0604030504040204" pitchFamily="34" charset="0"/>
              </a:rPr>
              <a:t>Unsupervised Learning – I am self sufficient in learning</a:t>
            </a:r>
            <a:endParaRPr kumimoji="0" lang="en-US" altLang="en-US" sz="24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rgbClr val="333333"/>
                </a:solidFill>
                <a:effectLst/>
                <a:latin typeface="Verdana" panose="020B0604030504040204" pitchFamily="34" charset="0"/>
              </a:rPr>
              <a:t>Reinforcement Learning – My life My rules! (Hit &amp; Trial)</a:t>
            </a:r>
            <a:endParaRPr kumimoji="0" lang="en-US" altLang="en-US" sz="2400" b="0" i="0" u="none" strike="noStrike" cap="none" normalizeH="0" baseline="0" dirty="0">
              <a:ln>
                <a:noFill/>
              </a:ln>
              <a:solidFill>
                <a:srgbClr val="333333"/>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13325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E9B3DE-E2D5-452D-AC64-2AB84B172D63}"/>
              </a:ext>
            </a:extLst>
          </p:cNvPr>
          <p:cNvSpPr txBox="1"/>
          <p:nvPr/>
        </p:nvSpPr>
        <p:spPr>
          <a:xfrm>
            <a:off x="1217645" y="76054"/>
            <a:ext cx="10342983" cy="769441"/>
          </a:xfrm>
          <a:prstGeom prst="rect">
            <a:avLst/>
          </a:prstGeom>
          <a:noFill/>
        </p:spPr>
        <p:txBody>
          <a:bodyPr wrap="square" rtlCol="0">
            <a:spAutoFit/>
          </a:bodyPr>
          <a:lstStyle/>
          <a:p>
            <a:r>
              <a:rPr lang="en-US" sz="4400" dirty="0"/>
              <a:t>Types of Machine Learning Algorithm </a:t>
            </a:r>
          </a:p>
        </p:txBody>
      </p:sp>
      <p:pic>
        <p:nvPicPr>
          <p:cNvPr id="3" name="Picture 2">
            <a:extLst>
              <a:ext uri="{FF2B5EF4-FFF2-40B4-BE49-F238E27FC236}">
                <a16:creationId xmlns:a16="http://schemas.microsoft.com/office/drawing/2014/main" id="{F2ACAF0C-EA43-4284-840C-0F44F83CD07D}"/>
              </a:ext>
            </a:extLst>
          </p:cNvPr>
          <p:cNvPicPr>
            <a:picLocks noChangeAspect="1"/>
          </p:cNvPicPr>
          <p:nvPr/>
        </p:nvPicPr>
        <p:blipFill>
          <a:blip r:embed="rId2"/>
          <a:stretch>
            <a:fillRect/>
          </a:stretch>
        </p:blipFill>
        <p:spPr>
          <a:xfrm>
            <a:off x="645074" y="1721717"/>
            <a:ext cx="2625013" cy="3048646"/>
          </a:xfrm>
          <a:prstGeom prst="rect">
            <a:avLst/>
          </a:prstGeom>
        </p:spPr>
      </p:pic>
      <p:sp>
        <p:nvSpPr>
          <p:cNvPr id="4" name="TextBox 3">
            <a:extLst>
              <a:ext uri="{FF2B5EF4-FFF2-40B4-BE49-F238E27FC236}">
                <a16:creationId xmlns:a16="http://schemas.microsoft.com/office/drawing/2014/main" id="{8237411B-FA4C-4854-B6E6-3CE16F692117}"/>
              </a:ext>
            </a:extLst>
          </p:cNvPr>
          <p:cNvSpPr txBox="1"/>
          <p:nvPr/>
        </p:nvSpPr>
        <p:spPr>
          <a:xfrm>
            <a:off x="763263" y="5171640"/>
            <a:ext cx="2388637" cy="369332"/>
          </a:xfrm>
          <a:prstGeom prst="rect">
            <a:avLst/>
          </a:prstGeom>
          <a:noFill/>
        </p:spPr>
        <p:txBody>
          <a:bodyPr wrap="square" rtlCol="0">
            <a:spAutoFit/>
          </a:bodyPr>
          <a:lstStyle/>
          <a:p>
            <a:r>
              <a:rPr lang="en-US" dirty="0"/>
              <a:t>Supervised Learning </a:t>
            </a:r>
          </a:p>
        </p:txBody>
      </p:sp>
      <p:pic>
        <p:nvPicPr>
          <p:cNvPr id="6" name="Picture 5">
            <a:extLst>
              <a:ext uri="{FF2B5EF4-FFF2-40B4-BE49-F238E27FC236}">
                <a16:creationId xmlns:a16="http://schemas.microsoft.com/office/drawing/2014/main" id="{024D1CEA-2524-48EE-954E-3B324F8F5351}"/>
              </a:ext>
            </a:extLst>
          </p:cNvPr>
          <p:cNvPicPr>
            <a:picLocks noChangeAspect="1"/>
          </p:cNvPicPr>
          <p:nvPr/>
        </p:nvPicPr>
        <p:blipFill>
          <a:blip r:embed="rId3"/>
          <a:stretch>
            <a:fillRect/>
          </a:stretch>
        </p:blipFill>
        <p:spPr>
          <a:xfrm>
            <a:off x="3920416" y="1794395"/>
            <a:ext cx="2619468" cy="3048646"/>
          </a:xfrm>
          <a:prstGeom prst="rect">
            <a:avLst/>
          </a:prstGeom>
        </p:spPr>
      </p:pic>
      <p:sp>
        <p:nvSpPr>
          <p:cNvPr id="7" name="TextBox 6">
            <a:extLst>
              <a:ext uri="{FF2B5EF4-FFF2-40B4-BE49-F238E27FC236}">
                <a16:creationId xmlns:a16="http://schemas.microsoft.com/office/drawing/2014/main" id="{AE4BF49C-4952-4295-86C4-333A6A45FD64}"/>
              </a:ext>
            </a:extLst>
          </p:cNvPr>
          <p:cNvSpPr txBox="1"/>
          <p:nvPr/>
        </p:nvSpPr>
        <p:spPr>
          <a:xfrm>
            <a:off x="4321043" y="5171640"/>
            <a:ext cx="2625013" cy="369332"/>
          </a:xfrm>
          <a:prstGeom prst="rect">
            <a:avLst/>
          </a:prstGeom>
          <a:noFill/>
        </p:spPr>
        <p:txBody>
          <a:bodyPr wrap="square" rtlCol="0">
            <a:spAutoFit/>
          </a:bodyPr>
          <a:lstStyle/>
          <a:p>
            <a:r>
              <a:rPr lang="en-US" dirty="0"/>
              <a:t>Unsupervised Learning </a:t>
            </a:r>
          </a:p>
        </p:txBody>
      </p:sp>
      <p:pic>
        <p:nvPicPr>
          <p:cNvPr id="10" name="Picture 9">
            <a:extLst>
              <a:ext uri="{FF2B5EF4-FFF2-40B4-BE49-F238E27FC236}">
                <a16:creationId xmlns:a16="http://schemas.microsoft.com/office/drawing/2014/main" id="{62D23A3A-21A4-4CEA-9996-2C1361D856F2}"/>
              </a:ext>
            </a:extLst>
          </p:cNvPr>
          <p:cNvPicPr>
            <a:picLocks noChangeAspect="1"/>
          </p:cNvPicPr>
          <p:nvPr/>
        </p:nvPicPr>
        <p:blipFill>
          <a:blip r:embed="rId4"/>
          <a:stretch>
            <a:fillRect/>
          </a:stretch>
        </p:blipFill>
        <p:spPr>
          <a:xfrm>
            <a:off x="7190213" y="2108718"/>
            <a:ext cx="3970760" cy="2446971"/>
          </a:xfrm>
          <a:prstGeom prst="rect">
            <a:avLst/>
          </a:prstGeom>
        </p:spPr>
      </p:pic>
      <p:sp>
        <p:nvSpPr>
          <p:cNvPr id="11" name="TextBox 10">
            <a:extLst>
              <a:ext uri="{FF2B5EF4-FFF2-40B4-BE49-F238E27FC236}">
                <a16:creationId xmlns:a16="http://schemas.microsoft.com/office/drawing/2014/main" id="{F9CECE30-5A48-43F6-BBC4-FA48DB24904F}"/>
              </a:ext>
            </a:extLst>
          </p:cNvPr>
          <p:cNvSpPr txBox="1"/>
          <p:nvPr/>
        </p:nvSpPr>
        <p:spPr>
          <a:xfrm>
            <a:off x="7863086" y="4986974"/>
            <a:ext cx="2625013" cy="369332"/>
          </a:xfrm>
          <a:prstGeom prst="rect">
            <a:avLst/>
          </a:prstGeom>
          <a:noFill/>
        </p:spPr>
        <p:txBody>
          <a:bodyPr wrap="square" rtlCol="0">
            <a:spAutoFit/>
          </a:bodyPr>
          <a:lstStyle/>
          <a:p>
            <a:r>
              <a:rPr lang="en-US" dirty="0"/>
              <a:t>Reinforcement Learning </a:t>
            </a:r>
          </a:p>
        </p:txBody>
      </p:sp>
    </p:spTree>
    <p:extLst>
      <p:ext uri="{BB962C8B-B14F-4D97-AF65-F5344CB8AC3E}">
        <p14:creationId xmlns:p14="http://schemas.microsoft.com/office/powerpoint/2010/main" val="2436218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0273-E6DD-46FD-8D40-4F8D8BD7E7D9}"/>
              </a:ext>
            </a:extLst>
          </p:cNvPr>
          <p:cNvSpPr>
            <a:spLocks noGrp="1"/>
          </p:cNvSpPr>
          <p:nvPr>
            <p:ph type="title"/>
          </p:nvPr>
        </p:nvSpPr>
        <p:spPr/>
        <p:txBody>
          <a:bodyPr/>
          <a:lstStyle/>
          <a:p>
            <a:r>
              <a:rPr lang="en-US" dirty="0"/>
              <a:t>Types of ML</a:t>
            </a:r>
          </a:p>
        </p:txBody>
      </p:sp>
      <p:sp>
        <p:nvSpPr>
          <p:cNvPr id="3" name="Content Placeholder 2">
            <a:extLst>
              <a:ext uri="{FF2B5EF4-FFF2-40B4-BE49-F238E27FC236}">
                <a16:creationId xmlns:a16="http://schemas.microsoft.com/office/drawing/2014/main" id="{5679E1A8-9F88-4807-A03C-F25F660E01A0}"/>
              </a:ext>
            </a:extLst>
          </p:cNvPr>
          <p:cNvSpPr>
            <a:spLocks noGrp="1"/>
          </p:cNvSpPr>
          <p:nvPr>
            <p:ph idx="1"/>
          </p:nvPr>
        </p:nvSpPr>
        <p:spPr/>
        <p:txBody>
          <a:bodyPr>
            <a:normAutofit fontScale="77500" lnSpcReduction="20000"/>
          </a:bodyPr>
          <a:lstStyle/>
          <a:p>
            <a:r>
              <a:rPr lang="en-US" dirty="0"/>
              <a:t>What is Supervised Learning?</a:t>
            </a:r>
          </a:p>
          <a:p>
            <a:pPr lvl="1"/>
            <a:r>
              <a:rPr lang="en-US" dirty="0"/>
              <a:t>Supervised Learning is the one, where you can consider the learning is guided by a teacher. We have a dataset which acts as a teacher and its role is to train the model or the machine. Once the model gets trained it can start making prediction or decision when new data is given to it.</a:t>
            </a:r>
          </a:p>
          <a:p>
            <a:pPr fontAlgn="base"/>
            <a:r>
              <a:rPr lang="en-US" dirty="0"/>
              <a:t>What is Unsupervised Learning?</a:t>
            </a:r>
          </a:p>
          <a:p>
            <a:pPr lvl="1"/>
            <a:r>
              <a:rPr lang="en-US" dirty="0"/>
              <a:t>The model learns through observation and finds structures in the data. Once the model is given a dataset, it automatically finds patterns and relationships in the dataset by creating clusters in it. What it cannot do is add labels to the cluster, like it cannot say this a group of apples or mangoes, but it will separate all the apples from mangoes.</a:t>
            </a:r>
          </a:p>
          <a:p>
            <a:pPr lvl="1"/>
            <a:r>
              <a:rPr lang="en-US" dirty="0"/>
              <a:t>Suppose we presented images of apples, bananas and mangoes to the model, so what it does, based on some patterns and relationships it creates clusters and divides the dataset into those clusters. Now if a new data is fed to the model, it adds it to one of the created clusters.</a:t>
            </a:r>
          </a:p>
          <a:p>
            <a:pPr fontAlgn="base"/>
            <a:r>
              <a:rPr lang="en-US" dirty="0"/>
              <a:t>What is Reinforcement Learning?</a:t>
            </a:r>
          </a:p>
          <a:p>
            <a:pPr lvl="1"/>
            <a:r>
              <a:rPr lang="en-US" dirty="0"/>
              <a:t>It is the ability of an agent to interact with the environment and find out what is the best outcome. It follows the concept of hit and trial method. The agent is rewarded or penalized with a point for a correct or a wrong answer, and on the basis of the positive reward points gained the model trains itself. And again once trained it gets ready to predict the new data presented to it.</a:t>
            </a:r>
          </a:p>
          <a:p>
            <a:endParaRPr lang="en-US" dirty="0"/>
          </a:p>
        </p:txBody>
      </p:sp>
    </p:spTree>
    <p:extLst>
      <p:ext uri="{BB962C8B-B14F-4D97-AF65-F5344CB8AC3E}">
        <p14:creationId xmlns:p14="http://schemas.microsoft.com/office/powerpoint/2010/main" val="42811876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Types of Machine Learning - Waht is Machine Learning - Edureka">
            <a:extLst>
              <a:ext uri="{FF2B5EF4-FFF2-40B4-BE49-F238E27FC236}">
                <a16:creationId xmlns:a16="http://schemas.microsoft.com/office/drawing/2014/main" id="{901E3392-F83F-4154-B715-1CF9E3D84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21" y="129550"/>
            <a:ext cx="10272409" cy="632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3670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62CB-8943-4778-B664-98EEEC0EEF70}"/>
              </a:ext>
            </a:extLst>
          </p:cNvPr>
          <p:cNvSpPr>
            <a:spLocks noGrp="1"/>
          </p:cNvSpPr>
          <p:nvPr>
            <p:ph type="title"/>
          </p:nvPr>
        </p:nvSpPr>
        <p:spPr/>
        <p:txBody>
          <a:bodyPr/>
          <a:lstStyle/>
          <a:p>
            <a:r>
              <a:rPr lang="en-US" dirty="0"/>
              <a:t>Understanding Supervised Learning</a:t>
            </a:r>
          </a:p>
        </p:txBody>
      </p:sp>
      <p:sp>
        <p:nvSpPr>
          <p:cNvPr id="3" name="Content Placeholder 2">
            <a:extLst>
              <a:ext uri="{FF2B5EF4-FFF2-40B4-BE49-F238E27FC236}">
                <a16:creationId xmlns:a16="http://schemas.microsoft.com/office/drawing/2014/main" id="{B3B0BE63-9CF7-49B3-AE9F-E4B0D6CD51B3}"/>
              </a:ext>
            </a:extLst>
          </p:cNvPr>
          <p:cNvSpPr>
            <a:spLocks noGrp="1"/>
          </p:cNvSpPr>
          <p:nvPr>
            <p:ph idx="1"/>
          </p:nvPr>
        </p:nvSpPr>
        <p:spPr/>
        <p:txBody>
          <a:bodyPr/>
          <a:lstStyle/>
          <a:p>
            <a:pPr fontAlgn="base"/>
            <a:r>
              <a:rPr lang="en-US" dirty="0"/>
              <a:t>Let’s see the mathematical definition of Supervised Learning.</a:t>
            </a:r>
          </a:p>
          <a:p>
            <a:pPr fontAlgn="base"/>
            <a:r>
              <a:rPr lang="en-US" dirty="0"/>
              <a:t>Supervised learning is the one where you have input variables (x) and an output variable (Y) and you use an algorithm to learn the mapping function from the input to the output. it,</a:t>
            </a:r>
          </a:p>
          <a:p>
            <a:pPr fontAlgn="base"/>
            <a:r>
              <a:rPr lang="en-US" dirty="0"/>
              <a:t>Y = f(X)</a:t>
            </a:r>
          </a:p>
          <a:p>
            <a:pPr fontAlgn="base"/>
            <a:r>
              <a:rPr lang="en-US" dirty="0"/>
              <a:t>The goal is to approximate the mapping function so well that whenever you get some new input data (x), the machine can easily predict the output variables (Y) for that data.</a:t>
            </a:r>
          </a:p>
          <a:p>
            <a:endParaRPr lang="en-US" dirty="0"/>
          </a:p>
        </p:txBody>
      </p:sp>
    </p:spTree>
    <p:extLst>
      <p:ext uri="{BB962C8B-B14F-4D97-AF65-F5344CB8AC3E}">
        <p14:creationId xmlns:p14="http://schemas.microsoft.com/office/powerpoint/2010/main" val="8421087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Supervised Learning - Machine Learning Tutorial - Edureka">
            <a:extLst>
              <a:ext uri="{FF2B5EF4-FFF2-40B4-BE49-F238E27FC236}">
                <a16:creationId xmlns:a16="http://schemas.microsoft.com/office/drawing/2014/main" id="{1E56DBC9-DA9A-4B05-BA1C-ADE3FA876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571500"/>
            <a:ext cx="108108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908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E7E4-A8BD-459A-BB44-69959AB74A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E3A1FF-0AA1-46C5-89A1-624449394912}"/>
              </a:ext>
            </a:extLst>
          </p:cNvPr>
          <p:cNvSpPr>
            <a:spLocks noGrp="1"/>
          </p:cNvSpPr>
          <p:nvPr>
            <p:ph idx="1"/>
          </p:nvPr>
        </p:nvSpPr>
        <p:spPr/>
        <p:txBody>
          <a:bodyPr>
            <a:normAutofit fontScale="92500" lnSpcReduction="20000"/>
          </a:bodyPr>
          <a:lstStyle/>
          <a:p>
            <a:pPr fontAlgn="base"/>
            <a:r>
              <a:rPr lang="en-US" b="1" dirty="0"/>
              <a:t>Let me rephrase you this in simple terms:</a:t>
            </a:r>
            <a:endParaRPr lang="en-US" dirty="0"/>
          </a:p>
          <a:p>
            <a:pPr fontAlgn="base"/>
            <a:r>
              <a:rPr lang="en-US" dirty="0"/>
              <a:t>In Supervised machine learning algorithm, every instance of the training dataset consists of input attributes and expected output. The training dataset can take any kind of data as an input like</a:t>
            </a:r>
            <a:r>
              <a:rPr lang="en-US" b="1" dirty="0"/>
              <a:t> values of a database row, the pixels of an image, or even an audio frequency histogram.</a:t>
            </a:r>
            <a:endParaRPr lang="en-US" dirty="0"/>
          </a:p>
          <a:p>
            <a:pPr fontAlgn="base"/>
            <a:r>
              <a:rPr lang="en-US" b="1" dirty="0"/>
              <a:t>Now let me tell you why this category of machine learning is termed as supervised learning?</a:t>
            </a:r>
            <a:endParaRPr lang="en-US" dirty="0"/>
          </a:p>
          <a:p>
            <a:pPr fontAlgn="base"/>
            <a:r>
              <a:rPr lang="en-US" dirty="0"/>
              <a:t>This category is termed as supervised learning because the process of an algorithm learning from the training dataset can be thought of as a </a:t>
            </a:r>
            <a:r>
              <a:rPr lang="en-US" b="1" dirty="0"/>
              <a:t>teacher teaching his students</a:t>
            </a:r>
            <a:r>
              <a:rPr lang="en-US" dirty="0"/>
              <a:t>. The algorithm continuously predicts the result on the basis of training data and is continuously corrected by the teacher. The learning continues until the algorithm achieves an acceptable level of performance.</a:t>
            </a:r>
          </a:p>
          <a:p>
            <a:endParaRPr lang="en-US" dirty="0"/>
          </a:p>
        </p:txBody>
      </p:sp>
    </p:spTree>
    <p:extLst>
      <p:ext uri="{BB962C8B-B14F-4D97-AF65-F5344CB8AC3E}">
        <p14:creationId xmlns:p14="http://schemas.microsoft.com/office/powerpoint/2010/main" val="12702408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0AB3-7D7F-44D8-AF9A-F33A21C06C0C}"/>
              </a:ext>
            </a:extLst>
          </p:cNvPr>
          <p:cNvSpPr>
            <a:spLocks noGrp="1"/>
          </p:cNvSpPr>
          <p:nvPr>
            <p:ph type="title"/>
          </p:nvPr>
        </p:nvSpPr>
        <p:spPr/>
        <p:txBody>
          <a:bodyPr/>
          <a:lstStyle/>
          <a:p>
            <a:r>
              <a:rPr lang="en-US" dirty="0"/>
              <a:t>Supervised Learning Use cases</a:t>
            </a:r>
          </a:p>
        </p:txBody>
      </p:sp>
      <p:pic>
        <p:nvPicPr>
          <p:cNvPr id="3074" name="Picture 2" descr="Machine Learning Use Case - What is Machine Learning - Edureka">
            <a:extLst>
              <a:ext uri="{FF2B5EF4-FFF2-40B4-BE49-F238E27FC236}">
                <a16:creationId xmlns:a16="http://schemas.microsoft.com/office/drawing/2014/main" id="{BB2BBA59-DF34-4090-991F-9679ACCE9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79" y="2038739"/>
            <a:ext cx="50292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32527F-6C5D-403C-BC34-0DA29E92F9B7}"/>
              </a:ext>
            </a:extLst>
          </p:cNvPr>
          <p:cNvSpPr/>
          <p:nvPr/>
        </p:nvSpPr>
        <p:spPr>
          <a:xfrm>
            <a:off x="4820816" y="4399209"/>
            <a:ext cx="6096000" cy="1343958"/>
          </a:xfrm>
          <a:prstGeom prst="rect">
            <a:avLst/>
          </a:prstGeom>
        </p:spPr>
        <p:txBody>
          <a:bodyPr>
            <a:spAutoFit/>
          </a:bodyPr>
          <a:lstStyle/>
          <a:p>
            <a:r>
              <a:rPr lang="en-US" dirty="0">
                <a:solidFill>
                  <a:srgbClr val="333333"/>
                </a:solidFill>
                <a:latin typeface="verdana" panose="020B0604030504040204" pitchFamily="34" charset="0"/>
              </a:rPr>
              <a:t>Cortana</a:t>
            </a:r>
            <a:endParaRPr lang="en-US" dirty="0">
              <a:solidFill>
                <a:srgbClr val="333333"/>
              </a:solidFill>
              <a:latin typeface="Open sans"/>
            </a:endParaRPr>
          </a:p>
          <a:p>
            <a:pPr algn="just" fontAlgn="base">
              <a:lnSpc>
                <a:spcPts val="1900"/>
              </a:lnSpc>
              <a:spcAft>
                <a:spcPts val="1440"/>
              </a:spcAft>
            </a:pPr>
            <a:r>
              <a:rPr lang="en-US" b="1" dirty="0">
                <a:solidFill>
                  <a:srgbClr val="555555"/>
                </a:solidFill>
                <a:latin typeface="verdana" panose="020B0604030504040204" pitchFamily="34" charset="0"/>
              </a:rPr>
              <a:t>Cortana</a:t>
            </a:r>
            <a:r>
              <a:rPr lang="en-US" dirty="0">
                <a:solidFill>
                  <a:srgbClr val="555555"/>
                </a:solidFill>
                <a:latin typeface="verdana" panose="020B0604030504040204" pitchFamily="34" charset="0"/>
              </a:rPr>
              <a:t> or any speech automated system in your mobile phone trains your voice and then starts working based on this training. This is an application of Supervised Learning</a:t>
            </a:r>
            <a:endParaRPr lang="en-US" b="0" i="0" dirty="0">
              <a:solidFill>
                <a:srgbClr val="333333"/>
              </a:solidFill>
              <a:effectLst/>
              <a:latin typeface="Open sans"/>
            </a:endParaRPr>
          </a:p>
        </p:txBody>
      </p:sp>
    </p:spTree>
    <p:extLst>
      <p:ext uri="{BB962C8B-B14F-4D97-AF65-F5344CB8AC3E}">
        <p14:creationId xmlns:p14="http://schemas.microsoft.com/office/powerpoint/2010/main" val="1366647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CF07-B6A4-4967-8475-96C5DBAD6D84}"/>
              </a:ext>
            </a:extLst>
          </p:cNvPr>
          <p:cNvSpPr>
            <a:spLocks noGrp="1"/>
          </p:cNvSpPr>
          <p:nvPr>
            <p:ph type="title"/>
          </p:nvPr>
        </p:nvSpPr>
        <p:spPr/>
        <p:txBody>
          <a:bodyPr>
            <a:normAutofit/>
          </a:bodyPr>
          <a:lstStyle/>
          <a:p>
            <a:r>
              <a:rPr lang="en-US" dirty="0"/>
              <a:t> </a:t>
            </a:r>
            <a:r>
              <a:rPr lang="en-US" b="1" dirty="0"/>
              <a:t>Evolution of Machines</a:t>
            </a:r>
            <a:br>
              <a:rPr lang="en-US" b="1" dirty="0"/>
            </a:br>
            <a:endParaRPr lang="en-US" b="1" dirty="0"/>
          </a:p>
        </p:txBody>
      </p:sp>
      <p:pic>
        <p:nvPicPr>
          <p:cNvPr id="8194" name="Picture 2" descr="Evolution-of-Robots-What is Machine Learning - Edureka">
            <a:extLst>
              <a:ext uri="{FF2B5EF4-FFF2-40B4-BE49-F238E27FC236}">
                <a16:creationId xmlns:a16="http://schemas.microsoft.com/office/drawing/2014/main" id="{E10B09DF-B260-462A-A2A7-416D4CD1F1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1304925"/>
            <a:ext cx="10810875" cy="4248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EEA7675-CBF4-44AA-BCFF-2BA1AB666D80}"/>
              </a:ext>
            </a:extLst>
          </p:cNvPr>
          <p:cNvSpPr/>
          <p:nvPr/>
        </p:nvSpPr>
        <p:spPr>
          <a:xfrm>
            <a:off x="923731" y="1586204"/>
            <a:ext cx="1884783" cy="363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71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0AB3-7D7F-44D8-AF9A-F33A21C06C0C}"/>
              </a:ext>
            </a:extLst>
          </p:cNvPr>
          <p:cNvSpPr>
            <a:spLocks noGrp="1"/>
          </p:cNvSpPr>
          <p:nvPr>
            <p:ph type="title"/>
          </p:nvPr>
        </p:nvSpPr>
        <p:spPr/>
        <p:txBody>
          <a:bodyPr/>
          <a:lstStyle/>
          <a:p>
            <a:r>
              <a:rPr lang="en-US" dirty="0"/>
              <a:t>Supervised Learning Use cases</a:t>
            </a:r>
          </a:p>
        </p:txBody>
      </p:sp>
      <p:sp>
        <p:nvSpPr>
          <p:cNvPr id="4" name="Rectangle 3">
            <a:extLst>
              <a:ext uri="{FF2B5EF4-FFF2-40B4-BE49-F238E27FC236}">
                <a16:creationId xmlns:a16="http://schemas.microsoft.com/office/drawing/2014/main" id="{2732527F-6C5D-403C-BC34-0DA29E92F9B7}"/>
              </a:ext>
            </a:extLst>
          </p:cNvPr>
          <p:cNvSpPr/>
          <p:nvPr/>
        </p:nvSpPr>
        <p:spPr>
          <a:xfrm>
            <a:off x="4615542" y="4091299"/>
            <a:ext cx="6096000" cy="1200329"/>
          </a:xfrm>
          <a:prstGeom prst="rect">
            <a:avLst/>
          </a:prstGeom>
        </p:spPr>
        <p:txBody>
          <a:bodyPr>
            <a:spAutoFit/>
          </a:bodyPr>
          <a:lstStyle/>
          <a:p>
            <a:r>
              <a:rPr lang="en-US" dirty="0"/>
              <a:t>Weather Apps</a:t>
            </a:r>
          </a:p>
          <a:p>
            <a:pPr fontAlgn="base"/>
            <a:r>
              <a:rPr lang="en-US" dirty="0"/>
              <a:t>Predicts the upcoming weather by analyzing the parameters for a given time on some prior knowledge (when its sunny, temperature is higher; when its cloudy, humidity is higher, etc.).</a:t>
            </a:r>
          </a:p>
        </p:txBody>
      </p:sp>
      <p:pic>
        <p:nvPicPr>
          <p:cNvPr id="4098" name="Picture 2" descr="How to create Android widgets: Information widget">
            <a:extLst>
              <a:ext uri="{FF2B5EF4-FFF2-40B4-BE49-F238E27FC236}">
                <a16:creationId xmlns:a16="http://schemas.microsoft.com/office/drawing/2014/main" id="{1B52433C-8CAD-473A-B888-236CABE73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071" y="2242749"/>
            <a:ext cx="418147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1170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0AB3-7D7F-44D8-AF9A-F33A21C06C0C}"/>
              </a:ext>
            </a:extLst>
          </p:cNvPr>
          <p:cNvSpPr>
            <a:spLocks noGrp="1"/>
          </p:cNvSpPr>
          <p:nvPr>
            <p:ph type="title"/>
          </p:nvPr>
        </p:nvSpPr>
        <p:spPr/>
        <p:txBody>
          <a:bodyPr/>
          <a:lstStyle/>
          <a:p>
            <a:r>
              <a:rPr lang="en-US" dirty="0"/>
              <a:t>Supervised Learning Use cases</a:t>
            </a:r>
          </a:p>
        </p:txBody>
      </p:sp>
      <p:sp>
        <p:nvSpPr>
          <p:cNvPr id="4" name="Rectangle 3">
            <a:extLst>
              <a:ext uri="{FF2B5EF4-FFF2-40B4-BE49-F238E27FC236}">
                <a16:creationId xmlns:a16="http://schemas.microsoft.com/office/drawing/2014/main" id="{2732527F-6C5D-403C-BC34-0DA29E92F9B7}"/>
              </a:ext>
            </a:extLst>
          </p:cNvPr>
          <p:cNvSpPr/>
          <p:nvPr/>
        </p:nvSpPr>
        <p:spPr>
          <a:xfrm>
            <a:off x="4615542" y="4091299"/>
            <a:ext cx="6096000" cy="1477328"/>
          </a:xfrm>
          <a:prstGeom prst="rect">
            <a:avLst/>
          </a:prstGeom>
        </p:spPr>
        <p:txBody>
          <a:bodyPr>
            <a:spAutoFit/>
          </a:bodyPr>
          <a:lstStyle/>
          <a:p>
            <a:r>
              <a:rPr lang="en-US" dirty="0"/>
              <a:t>Biometric Attendance</a:t>
            </a:r>
          </a:p>
          <a:p>
            <a:pPr fontAlgn="base"/>
            <a:r>
              <a:rPr lang="en-US" dirty="0"/>
              <a:t>In </a:t>
            </a:r>
            <a:r>
              <a:rPr lang="en-US" b="1" dirty="0"/>
              <a:t>Biometric Attendance</a:t>
            </a:r>
            <a:r>
              <a:rPr lang="en-US" dirty="0"/>
              <a:t> you can train the machine with inputs of your biometric identity – it can be your thumb, iris or ear-lobe, etc. Once the machine is trained it can validate your future input and can easily identify you.</a:t>
            </a:r>
          </a:p>
        </p:txBody>
      </p:sp>
      <p:pic>
        <p:nvPicPr>
          <p:cNvPr id="5122" name="Picture 2" descr="machine learning tutorial- biometric-attendance">
            <a:extLst>
              <a:ext uri="{FF2B5EF4-FFF2-40B4-BE49-F238E27FC236}">
                <a16:creationId xmlns:a16="http://schemas.microsoft.com/office/drawing/2014/main" id="{8E5753D6-4A11-4747-9C92-2E42C4AA5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626" y="2019981"/>
            <a:ext cx="311467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6689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ED90-4052-405E-819C-54CF4640B79B}"/>
              </a:ext>
            </a:extLst>
          </p:cNvPr>
          <p:cNvSpPr>
            <a:spLocks noGrp="1"/>
          </p:cNvSpPr>
          <p:nvPr>
            <p:ph type="title"/>
          </p:nvPr>
        </p:nvSpPr>
        <p:spPr/>
        <p:txBody>
          <a:bodyPr/>
          <a:lstStyle/>
          <a:p>
            <a:r>
              <a:rPr lang="en-US" dirty="0"/>
              <a:t>Understanding Unsupervised Learning</a:t>
            </a:r>
            <a:br>
              <a:rPr lang="en-US" dirty="0"/>
            </a:br>
            <a:endParaRPr lang="en-US" dirty="0"/>
          </a:p>
        </p:txBody>
      </p:sp>
      <p:sp>
        <p:nvSpPr>
          <p:cNvPr id="3" name="Content Placeholder 2">
            <a:extLst>
              <a:ext uri="{FF2B5EF4-FFF2-40B4-BE49-F238E27FC236}">
                <a16:creationId xmlns:a16="http://schemas.microsoft.com/office/drawing/2014/main" id="{E6DEFB07-204C-4980-88A6-E3B571669115}"/>
              </a:ext>
            </a:extLst>
          </p:cNvPr>
          <p:cNvSpPr>
            <a:spLocks noGrp="1"/>
          </p:cNvSpPr>
          <p:nvPr>
            <p:ph idx="1"/>
          </p:nvPr>
        </p:nvSpPr>
        <p:spPr/>
        <p:txBody>
          <a:bodyPr/>
          <a:lstStyle/>
          <a:p>
            <a:pPr fontAlgn="base"/>
            <a:r>
              <a:rPr lang="en-US" b="1" dirty="0"/>
              <a:t>So What is Unsupervised Learning? </a:t>
            </a:r>
            <a:endParaRPr lang="en-US" dirty="0"/>
          </a:p>
          <a:p>
            <a:pPr fontAlgn="base"/>
            <a:r>
              <a:rPr lang="en-US" b="1" dirty="0"/>
              <a:t>Mathematically,</a:t>
            </a:r>
            <a:r>
              <a:rPr lang="en-US" dirty="0"/>
              <a:t> Unsupervised learning is where you only have input data (X) and no corresponding output variables.</a:t>
            </a:r>
          </a:p>
          <a:p>
            <a:pPr fontAlgn="base"/>
            <a:r>
              <a:rPr lang="en-US" dirty="0"/>
              <a:t>The goal for unsupervised learning is to model the underlying structure or distribution in the data in order to learn more about the data.</a:t>
            </a:r>
          </a:p>
          <a:p>
            <a:endParaRPr lang="en-US" dirty="0"/>
          </a:p>
        </p:txBody>
      </p:sp>
    </p:spTree>
    <p:extLst>
      <p:ext uri="{BB962C8B-B14F-4D97-AF65-F5344CB8AC3E}">
        <p14:creationId xmlns:p14="http://schemas.microsoft.com/office/powerpoint/2010/main" val="28053954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47A7-0BEC-4ECB-83EE-C0754A0ABD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ADE40E-1A6D-4B06-904C-B3F20B26D7B6}"/>
              </a:ext>
            </a:extLst>
          </p:cNvPr>
          <p:cNvSpPr>
            <a:spLocks noGrp="1"/>
          </p:cNvSpPr>
          <p:nvPr>
            <p:ph idx="1"/>
          </p:nvPr>
        </p:nvSpPr>
        <p:spPr/>
        <p:txBody>
          <a:bodyPr/>
          <a:lstStyle/>
          <a:p>
            <a:endParaRPr lang="en-US"/>
          </a:p>
        </p:txBody>
      </p:sp>
      <p:pic>
        <p:nvPicPr>
          <p:cNvPr id="6146" name="Picture 2" descr="Unsupervised Learning - Machine Learning Tutorial">
            <a:extLst>
              <a:ext uri="{FF2B5EF4-FFF2-40B4-BE49-F238E27FC236}">
                <a16:creationId xmlns:a16="http://schemas.microsoft.com/office/drawing/2014/main" id="{417C8941-E7EC-438C-AEE9-CD35F9AD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571500"/>
            <a:ext cx="108108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106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3B79-0D9B-4DF4-BEB1-87E3F2EA70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FFDD0E-AA9F-4F9F-A03B-0DC4CEA61836}"/>
              </a:ext>
            </a:extLst>
          </p:cNvPr>
          <p:cNvSpPr>
            <a:spLocks noGrp="1"/>
          </p:cNvSpPr>
          <p:nvPr>
            <p:ph idx="1"/>
          </p:nvPr>
        </p:nvSpPr>
        <p:spPr/>
        <p:txBody>
          <a:bodyPr>
            <a:normAutofit fontScale="92500" lnSpcReduction="20000"/>
          </a:bodyPr>
          <a:lstStyle/>
          <a:p>
            <a:pPr fontAlgn="base"/>
            <a:r>
              <a:rPr lang="en-US" b="1" dirty="0"/>
              <a:t>Let me rephrase it for you in simple terms:</a:t>
            </a:r>
            <a:endParaRPr lang="en-US" dirty="0"/>
          </a:p>
          <a:p>
            <a:pPr fontAlgn="base"/>
            <a:r>
              <a:rPr lang="en-US" dirty="0"/>
              <a:t>In the unsupervised learning approach, the sample of a training dataset does not have an expected output associated with them. Using the unsupervised learning algorithms you can detect patterns based on the typical characteristics of the input data. Clustering can be considered as an example of machine learning task that uses the unsupervised learning approach. The machine then groups similar data samples and identify different clusters within the data.</a:t>
            </a:r>
          </a:p>
          <a:p>
            <a:pPr fontAlgn="base"/>
            <a:r>
              <a:rPr lang="en-US" b="1" dirty="0"/>
              <a:t>Now let me tell you why this category of machine learning is known as unsupervised learning?</a:t>
            </a:r>
            <a:endParaRPr lang="en-US" dirty="0"/>
          </a:p>
          <a:p>
            <a:pPr fontAlgn="base"/>
            <a:r>
              <a:rPr lang="en-US" dirty="0"/>
              <a:t>Well, this category of machine learning is known as unsupervised because unlike supervised learning there is no teacher. Algorithms are left on their own to discover and return the interesting structure in the data.</a:t>
            </a:r>
          </a:p>
          <a:p>
            <a:endParaRPr lang="en-US" dirty="0"/>
          </a:p>
        </p:txBody>
      </p:sp>
    </p:spTree>
    <p:extLst>
      <p:ext uri="{BB962C8B-B14F-4D97-AF65-F5344CB8AC3E}">
        <p14:creationId xmlns:p14="http://schemas.microsoft.com/office/powerpoint/2010/main" val="19657831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08F5-6AC2-435C-8DF4-DDC0708EC3BF}"/>
              </a:ext>
            </a:extLst>
          </p:cNvPr>
          <p:cNvSpPr>
            <a:spLocks noGrp="1"/>
          </p:cNvSpPr>
          <p:nvPr>
            <p:ph type="title"/>
          </p:nvPr>
        </p:nvSpPr>
        <p:spPr/>
        <p:txBody>
          <a:bodyPr/>
          <a:lstStyle/>
          <a:p>
            <a:r>
              <a:rPr lang="en-US" dirty="0"/>
              <a:t>Unsupervised Learning </a:t>
            </a:r>
            <a:r>
              <a:rPr lang="en-US" dirty="0" err="1"/>
              <a:t>Usecases</a:t>
            </a:r>
            <a:endParaRPr lang="en-US" dirty="0"/>
          </a:p>
        </p:txBody>
      </p:sp>
      <p:pic>
        <p:nvPicPr>
          <p:cNvPr id="7170" name="Picture 2" descr="Unsupervised Learning Example - Machine Learning Tutorial - Edureka">
            <a:extLst>
              <a:ext uri="{FF2B5EF4-FFF2-40B4-BE49-F238E27FC236}">
                <a16:creationId xmlns:a16="http://schemas.microsoft.com/office/drawing/2014/main" id="{42FA4250-AC52-4BD0-92A7-BD697FB19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35" y="1809265"/>
            <a:ext cx="5029200" cy="2828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9348E7-98A4-4763-9DE1-9ADFC91B9D84}"/>
              </a:ext>
            </a:extLst>
          </p:cNvPr>
          <p:cNvSpPr/>
          <p:nvPr/>
        </p:nvSpPr>
        <p:spPr>
          <a:xfrm>
            <a:off x="5893837" y="3973009"/>
            <a:ext cx="6096000" cy="2308324"/>
          </a:xfrm>
          <a:prstGeom prst="rect">
            <a:avLst/>
          </a:prstGeom>
        </p:spPr>
        <p:txBody>
          <a:bodyPr>
            <a:spAutoFit/>
          </a:bodyPr>
          <a:lstStyle/>
          <a:p>
            <a:r>
              <a:rPr lang="en-US" dirty="0">
                <a:solidFill>
                  <a:srgbClr val="555555"/>
                </a:solidFill>
                <a:latin typeface="verdana" panose="020B0604030504040204" pitchFamily="34" charset="0"/>
              </a:rPr>
              <a:t>A friend invites you to his party where you meet totally strangers. Now you will classify them using unsupervised learning (no prior knowledge) and this classification can be on the basis of gender, age group, dressing, educational qualification or whatever way you would like. Since you didn’t have any prior knowledge about people and so you just classified them “on-the-go”.</a:t>
            </a:r>
            <a:endParaRPr lang="en-US" dirty="0"/>
          </a:p>
        </p:txBody>
      </p:sp>
    </p:spTree>
    <p:extLst>
      <p:ext uri="{BB962C8B-B14F-4D97-AF65-F5344CB8AC3E}">
        <p14:creationId xmlns:p14="http://schemas.microsoft.com/office/powerpoint/2010/main" val="36667652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08F5-6AC2-435C-8DF4-DDC0708EC3BF}"/>
              </a:ext>
            </a:extLst>
          </p:cNvPr>
          <p:cNvSpPr>
            <a:spLocks noGrp="1"/>
          </p:cNvSpPr>
          <p:nvPr>
            <p:ph type="title"/>
          </p:nvPr>
        </p:nvSpPr>
        <p:spPr/>
        <p:txBody>
          <a:bodyPr/>
          <a:lstStyle/>
          <a:p>
            <a:r>
              <a:rPr lang="en-US" dirty="0"/>
              <a:t>Unsupervised Learning </a:t>
            </a:r>
            <a:r>
              <a:rPr lang="en-US" dirty="0" err="1"/>
              <a:t>Usecases</a:t>
            </a:r>
            <a:endParaRPr lang="en-US" dirty="0"/>
          </a:p>
        </p:txBody>
      </p:sp>
      <p:sp>
        <p:nvSpPr>
          <p:cNvPr id="4" name="Rectangle 3">
            <a:extLst>
              <a:ext uri="{FF2B5EF4-FFF2-40B4-BE49-F238E27FC236}">
                <a16:creationId xmlns:a16="http://schemas.microsoft.com/office/drawing/2014/main" id="{E79348E7-98A4-4763-9DE1-9ADFC91B9D84}"/>
              </a:ext>
            </a:extLst>
          </p:cNvPr>
          <p:cNvSpPr/>
          <p:nvPr/>
        </p:nvSpPr>
        <p:spPr>
          <a:xfrm>
            <a:off x="5893837" y="3973009"/>
            <a:ext cx="6096000" cy="2031325"/>
          </a:xfrm>
          <a:prstGeom prst="rect">
            <a:avLst/>
          </a:prstGeom>
        </p:spPr>
        <p:txBody>
          <a:bodyPr>
            <a:spAutoFit/>
          </a:bodyPr>
          <a:lstStyle/>
          <a:p>
            <a:r>
              <a:rPr lang="en-US" dirty="0"/>
              <a:t>Let’s suppose you have never seen a Football match before and by chance watch a video on internet, now you can classify players on the basis of different criterion like Players wearing the same sort of kits are in one class, Players of one style are in one class (players, goalkeeper, referee), or on the basis of playing style(attacker or defender) or whatever way you would observe, you can classify it.</a:t>
            </a:r>
          </a:p>
        </p:txBody>
      </p:sp>
      <p:pic>
        <p:nvPicPr>
          <p:cNvPr id="8194" name="Picture 2" descr="football match - machine learning tutorial - edureka">
            <a:extLst>
              <a:ext uri="{FF2B5EF4-FFF2-40B4-BE49-F238E27FC236}">
                <a16:creationId xmlns:a16="http://schemas.microsoft.com/office/drawing/2014/main" id="{18260771-67AA-43E6-9E36-0D02C5509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70" y="1690688"/>
            <a:ext cx="50292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618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BF4CA-152C-4D35-89DE-863FCBE20C8D}"/>
              </a:ext>
            </a:extLst>
          </p:cNvPr>
          <p:cNvSpPr>
            <a:spLocks noGrp="1"/>
          </p:cNvSpPr>
          <p:nvPr>
            <p:ph type="title"/>
          </p:nvPr>
        </p:nvSpPr>
        <p:spPr/>
        <p:txBody>
          <a:bodyPr/>
          <a:lstStyle/>
          <a:p>
            <a:r>
              <a:rPr lang="en-US" dirty="0"/>
              <a:t>Understanding Reinforcement Learning</a:t>
            </a:r>
            <a:br>
              <a:rPr lang="en-US" dirty="0"/>
            </a:br>
            <a:endParaRPr lang="en-US" dirty="0"/>
          </a:p>
        </p:txBody>
      </p:sp>
      <p:sp>
        <p:nvSpPr>
          <p:cNvPr id="3" name="Rectangle 2">
            <a:extLst>
              <a:ext uri="{FF2B5EF4-FFF2-40B4-BE49-F238E27FC236}">
                <a16:creationId xmlns:a16="http://schemas.microsoft.com/office/drawing/2014/main" id="{D9EC533F-8D51-4FAF-864E-CCAE4562B60B}"/>
              </a:ext>
            </a:extLst>
          </p:cNvPr>
          <p:cNvSpPr/>
          <p:nvPr/>
        </p:nvSpPr>
        <p:spPr>
          <a:xfrm>
            <a:off x="3048000" y="2440268"/>
            <a:ext cx="6096000" cy="1977464"/>
          </a:xfrm>
          <a:prstGeom prst="rect">
            <a:avLst/>
          </a:prstGeom>
        </p:spPr>
        <p:txBody>
          <a:bodyPr>
            <a:spAutoFit/>
          </a:bodyPr>
          <a:lstStyle/>
          <a:p>
            <a:pPr algn="just" fontAlgn="base">
              <a:lnSpc>
                <a:spcPts val="1900"/>
              </a:lnSpc>
              <a:spcAft>
                <a:spcPts val="1440"/>
              </a:spcAft>
            </a:pPr>
            <a:r>
              <a:rPr lang="en-US" b="1" dirty="0">
                <a:solidFill>
                  <a:srgbClr val="555555"/>
                </a:solidFill>
                <a:latin typeface="verdana" panose="020B0604030504040204" pitchFamily="34" charset="0"/>
              </a:rPr>
              <a:t>So what is Reinforcement Learning?</a:t>
            </a:r>
            <a:endParaRPr lang="en-US" dirty="0">
              <a:solidFill>
                <a:srgbClr val="333333"/>
              </a:solidFill>
              <a:latin typeface="Open sans"/>
            </a:endParaRPr>
          </a:p>
          <a:p>
            <a:pPr algn="just" fontAlgn="base">
              <a:lnSpc>
                <a:spcPts val="1900"/>
              </a:lnSpc>
              <a:spcAft>
                <a:spcPts val="1440"/>
              </a:spcAft>
            </a:pPr>
            <a:r>
              <a:rPr lang="en-US" dirty="0">
                <a:solidFill>
                  <a:srgbClr val="555555"/>
                </a:solidFill>
                <a:latin typeface="verdana" panose="020B0604030504040204" pitchFamily="34" charset="0"/>
              </a:rPr>
              <a:t>Reinforcement learning can be thought of as a hit and trial method of learning. The machine gets a Reward or Penalty point for each action it performs. If the option is correct, the machine gains the reward point or gets a penalty point in case of a wrong response.</a:t>
            </a:r>
            <a:endParaRPr lang="en-US" b="0" i="0" dirty="0">
              <a:solidFill>
                <a:srgbClr val="333333"/>
              </a:solidFill>
              <a:effectLst/>
              <a:latin typeface="Open sans"/>
            </a:endParaRPr>
          </a:p>
        </p:txBody>
      </p:sp>
    </p:spTree>
    <p:extLst>
      <p:ext uri="{BB962C8B-B14F-4D97-AF65-F5344CB8AC3E}">
        <p14:creationId xmlns:p14="http://schemas.microsoft.com/office/powerpoint/2010/main" val="20520503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318F-E89F-4720-B607-3840F55B786F}"/>
              </a:ext>
            </a:extLst>
          </p:cNvPr>
          <p:cNvSpPr>
            <a:spLocks noGrp="1"/>
          </p:cNvSpPr>
          <p:nvPr>
            <p:ph type="title"/>
          </p:nvPr>
        </p:nvSpPr>
        <p:spPr/>
        <p:txBody>
          <a:bodyPr/>
          <a:lstStyle/>
          <a:p>
            <a:endParaRPr lang="en-US"/>
          </a:p>
        </p:txBody>
      </p:sp>
      <p:pic>
        <p:nvPicPr>
          <p:cNvPr id="9218" name="Picture 2" descr="Reinforcement Training - Machine Learning Tutorial - Edureka">
            <a:extLst>
              <a:ext uri="{FF2B5EF4-FFF2-40B4-BE49-F238E27FC236}">
                <a16:creationId xmlns:a16="http://schemas.microsoft.com/office/drawing/2014/main" id="{E73BE183-7EAA-429B-AB07-9251210BC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571500"/>
            <a:ext cx="10810875"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9320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27DE-D221-4150-A72A-D5750049D254}"/>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DD0515B2-78B8-4E76-8AFF-4BC048950B63}"/>
              </a:ext>
            </a:extLst>
          </p:cNvPr>
          <p:cNvSpPr/>
          <p:nvPr/>
        </p:nvSpPr>
        <p:spPr>
          <a:xfrm>
            <a:off x="3048000" y="1831127"/>
            <a:ext cx="6096000" cy="3195747"/>
          </a:xfrm>
          <a:prstGeom prst="rect">
            <a:avLst/>
          </a:prstGeom>
        </p:spPr>
        <p:txBody>
          <a:bodyPr>
            <a:spAutoFit/>
          </a:bodyPr>
          <a:lstStyle/>
          <a:p>
            <a:pPr algn="just" fontAlgn="base">
              <a:lnSpc>
                <a:spcPts val="1900"/>
              </a:lnSpc>
              <a:spcAft>
                <a:spcPts val="1440"/>
              </a:spcAft>
            </a:pPr>
            <a:r>
              <a:rPr lang="en-US" dirty="0">
                <a:solidFill>
                  <a:srgbClr val="555555"/>
                </a:solidFill>
                <a:latin typeface="verdana" panose="020B0604030504040204" pitchFamily="34" charset="0"/>
              </a:rPr>
              <a:t>The reinforcement learning algorithm is all about the interaction between the environment and the learning agent. The learning agent is based on exploration and exploitation.</a:t>
            </a:r>
            <a:endParaRPr lang="en-US" dirty="0">
              <a:solidFill>
                <a:srgbClr val="333333"/>
              </a:solidFill>
              <a:latin typeface="Open sans"/>
            </a:endParaRPr>
          </a:p>
          <a:p>
            <a:pPr algn="just" fontAlgn="base">
              <a:lnSpc>
                <a:spcPts val="1900"/>
              </a:lnSpc>
              <a:spcAft>
                <a:spcPts val="1440"/>
              </a:spcAft>
            </a:pPr>
            <a:r>
              <a:rPr lang="en-US" dirty="0">
                <a:solidFill>
                  <a:srgbClr val="555555"/>
                </a:solidFill>
                <a:latin typeface="verdana" panose="020B0604030504040204" pitchFamily="34" charset="0"/>
              </a:rPr>
              <a:t>Exploration is when the learning agent acts on trial and error and Exploitation is when it performs an action based on the knowledge gained from the environment. The environment rewards the agent for every correct action, which is the reinforcement signal. With the aim of collecting more rewards obtained, the agent improves its environment knowledge to choose or perform the next action.</a:t>
            </a:r>
            <a:endParaRPr lang="en-US" b="0" i="0" dirty="0">
              <a:solidFill>
                <a:srgbClr val="333333"/>
              </a:solidFill>
              <a:effectLst/>
              <a:latin typeface="Open sans"/>
            </a:endParaRPr>
          </a:p>
        </p:txBody>
      </p:sp>
    </p:spTree>
    <p:extLst>
      <p:ext uri="{BB962C8B-B14F-4D97-AF65-F5344CB8AC3E}">
        <p14:creationId xmlns:p14="http://schemas.microsoft.com/office/powerpoint/2010/main" val="18215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54FD-3D60-41C4-8269-170E87D29C04}"/>
              </a:ext>
            </a:extLst>
          </p:cNvPr>
          <p:cNvSpPr>
            <a:spLocks noGrp="1"/>
          </p:cNvSpPr>
          <p:nvPr>
            <p:ph type="title"/>
          </p:nvPr>
        </p:nvSpPr>
        <p:spPr>
          <a:xfrm>
            <a:off x="838200" y="2445852"/>
            <a:ext cx="10515600" cy="1325563"/>
          </a:xfrm>
          <a:solidFill>
            <a:schemeClr val="tx2">
              <a:lumMod val="20000"/>
              <a:lumOff val="80000"/>
            </a:schemeClr>
          </a:solidFill>
        </p:spPr>
        <p:txBody>
          <a:bodyPr/>
          <a:lstStyle/>
          <a:p>
            <a:r>
              <a:rPr lang="en-US" b="1" dirty="0"/>
              <a:t>c. How does Machine Learning Works ?</a:t>
            </a:r>
          </a:p>
        </p:txBody>
      </p:sp>
    </p:spTree>
    <p:extLst>
      <p:ext uri="{BB962C8B-B14F-4D97-AF65-F5344CB8AC3E}">
        <p14:creationId xmlns:p14="http://schemas.microsoft.com/office/powerpoint/2010/main" val="2564524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9053-9820-4043-ACF5-231AD0B49ECD}"/>
              </a:ext>
            </a:extLst>
          </p:cNvPr>
          <p:cNvSpPr>
            <a:spLocks noGrp="1"/>
          </p:cNvSpPr>
          <p:nvPr>
            <p:ph type="title"/>
          </p:nvPr>
        </p:nvSpPr>
        <p:spPr/>
        <p:txBody>
          <a:bodyPr>
            <a:normAutofit fontScale="90000"/>
          </a:bodyPr>
          <a:lstStyle/>
          <a:p>
            <a:r>
              <a:rPr lang="en-US" b="1" dirty="0"/>
              <a:t>Let see how Pavlov trained his dog using reinforcement training?</a:t>
            </a:r>
            <a:br>
              <a:rPr lang="en-US" dirty="0"/>
            </a:br>
            <a:endParaRPr lang="en-US" dirty="0"/>
          </a:p>
        </p:txBody>
      </p:sp>
      <p:sp>
        <p:nvSpPr>
          <p:cNvPr id="3" name="Rectangle 2">
            <a:extLst>
              <a:ext uri="{FF2B5EF4-FFF2-40B4-BE49-F238E27FC236}">
                <a16:creationId xmlns:a16="http://schemas.microsoft.com/office/drawing/2014/main" id="{E3AC2A28-50A7-46B2-A4E8-B1E3A454F932}"/>
              </a:ext>
            </a:extLst>
          </p:cNvPr>
          <p:cNvSpPr/>
          <p:nvPr/>
        </p:nvSpPr>
        <p:spPr>
          <a:xfrm>
            <a:off x="3048000" y="1387416"/>
            <a:ext cx="6096000" cy="4083169"/>
          </a:xfrm>
          <a:prstGeom prst="rect">
            <a:avLst/>
          </a:prstGeom>
        </p:spPr>
        <p:txBody>
          <a:bodyPr>
            <a:spAutoFit/>
          </a:bodyPr>
          <a:lstStyle/>
          <a:p>
            <a:pPr algn="just" fontAlgn="base">
              <a:lnSpc>
                <a:spcPts val="1900"/>
              </a:lnSpc>
              <a:spcAft>
                <a:spcPts val="1440"/>
              </a:spcAft>
            </a:pPr>
            <a:r>
              <a:rPr lang="en-US" dirty="0">
                <a:solidFill>
                  <a:srgbClr val="555555"/>
                </a:solidFill>
                <a:latin typeface="verdana" panose="020B0604030504040204" pitchFamily="34" charset="0"/>
              </a:rPr>
              <a:t>Pavlov divided the training of his dog into four stages.</a:t>
            </a:r>
            <a:endParaRPr lang="en-US" dirty="0">
              <a:solidFill>
                <a:srgbClr val="333333"/>
              </a:solidFill>
              <a:latin typeface="Open sans"/>
            </a:endParaRPr>
          </a:p>
          <a:p>
            <a:r>
              <a:rPr lang="en-US" dirty="0">
                <a:solidFill>
                  <a:srgbClr val="555555"/>
                </a:solidFill>
                <a:latin typeface="verdana" panose="020B0604030504040204" pitchFamily="34" charset="0"/>
              </a:rPr>
              <a:t>In the first part, Pavlov gave meat to the dog, and in response to the meat, the dog started salivating.</a:t>
            </a:r>
            <a:endParaRPr lang="en-US" dirty="0">
              <a:solidFill>
                <a:srgbClr val="333333"/>
              </a:solidFill>
              <a:latin typeface="Open sans"/>
            </a:endParaRPr>
          </a:p>
          <a:p>
            <a:r>
              <a:rPr lang="en-US" dirty="0">
                <a:solidFill>
                  <a:srgbClr val="555555"/>
                </a:solidFill>
                <a:latin typeface="verdana" panose="020B0604030504040204" pitchFamily="34" charset="0"/>
              </a:rPr>
              <a:t>In the next stage he created a sound with a bell, but this time the dogs did not respond anything.</a:t>
            </a:r>
            <a:endParaRPr lang="en-US" dirty="0">
              <a:solidFill>
                <a:srgbClr val="333333"/>
              </a:solidFill>
              <a:latin typeface="Open sans"/>
            </a:endParaRPr>
          </a:p>
          <a:p>
            <a:r>
              <a:rPr lang="en-US" dirty="0">
                <a:solidFill>
                  <a:srgbClr val="555555"/>
                </a:solidFill>
                <a:latin typeface="verdana" panose="020B0604030504040204" pitchFamily="34" charset="0"/>
              </a:rPr>
              <a:t>In the third stage, he tried to train his dog by using the bell and then giving them food. Seeing the food the dog started salivating.</a:t>
            </a:r>
            <a:endParaRPr lang="en-US" dirty="0">
              <a:solidFill>
                <a:srgbClr val="333333"/>
              </a:solidFill>
              <a:latin typeface="Open sans"/>
            </a:endParaRPr>
          </a:p>
          <a:p>
            <a:r>
              <a:rPr lang="en-US" dirty="0">
                <a:solidFill>
                  <a:srgbClr val="555555"/>
                </a:solidFill>
                <a:latin typeface="verdana" panose="020B0604030504040204" pitchFamily="34" charset="0"/>
              </a:rPr>
              <a:t>Eventually, the dogs started salivating just after hearing the bell, even if the food was not given as the dog was reinforced that whenever the master will ring the bell, he will get the food.</a:t>
            </a:r>
            <a:endParaRPr lang="en-US" b="0" i="0" dirty="0">
              <a:solidFill>
                <a:srgbClr val="333333"/>
              </a:solidFill>
              <a:effectLst/>
              <a:latin typeface="Open sans"/>
            </a:endParaRPr>
          </a:p>
        </p:txBody>
      </p:sp>
    </p:spTree>
    <p:extLst>
      <p:ext uri="{BB962C8B-B14F-4D97-AF65-F5344CB8AC3E}">
        <p14:creationId xmlns:p14="http://schemas.microsoft.com/office/powerpoint/2010/main" val="6036570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avlov Training - Machine Learning Tutorial - Edureka">
            <a:extLst>
              <a:ext uri="{FF2B5EF4-FFF2-40B4-BE49-F238E27FC236}">
                <a16:creationId xmlns:a16="http://schemas.microsoft.com/office/drawing/2014/main" id="{24080886-16A4-4725-9CD6-7205788B1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0"/>
            <a:ext cx="92329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4048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270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FED4-EB1F-4782-8152-44E6A41FD0D8}"/>
              </a:ext>
            </a:extLst>
          </p:cNvPr>
          <p:cNvSpPr>
            <a:spLocks noGrp="1"/>
          </p:cNvSpPr>
          <p:nvPr>
            <p:ph type="title"/>
          </p:nvPr>
        </p:nvSpPr>
        <p:spPr>
          <a:solidFill>
            <a:schemeClr val="tx2">
              <a:lumMod val="20000"/>
              <a:lumOff val="80000"/>
            </a:schemeClr>
          </a:solidFill>
        </p:spPr>
        <p:txBody>
          <a:bodyPr/>
          <a:lstStyle/>
          <a:p>
            <a:r>
              <a:rPr lang="en-US" b="1" dirty="0"/>
              <a:t>c. How does Machine Learning Work?</a:t>
            </a:r>
          </a:p>
        </p:txBody>
      </p:sp>
      <p:sp>
        <p:nvSpPr>
          <p:cNvPr id="3" name="Content Placeholder 2">
            <a:extLst>
              <a:ext uri="{FF2B5EF4-FFF2-40B4-BE49-F238E27FC236}">
                <a16:creationId xmlns:a16="http://schemas.microsoft.com/office/drawing/2014/main" id="{D023CC83-51B9-4C41-A0E5-CDFA61920B15}"/>
              </a:ext>
            </a:extLst>
          </p:cNvPr>
          <p:cNvSpPr>
            <a:spLocks noGrp="1"/>
          </p:cNvSpPr>
          <p:nvPr>
            <p:ph idx="1"/>
          </p:nvPr>
        </p:nvSpPr>
        <p:spPr/>
        <p:txBody>
          <a:bodyPr/>
          <a:lstStyle/>
          <a:p>
            <a:pPr algn="just" fontAlgn="base"/>
            <a:r>
              <a:rPr lang="en-US" dirty="0"/>
              <a:t>Machine Learning algorithm is trained using a training data set to create a model. </a:t>
            </a:r>
            <a:r>
              <a:rPr lang="en-US" b="1" i="1" dirty="0"/>
              <a:t>When new input data is introduced to the ML algorithm, it makes a prediction on the basis of the mode</a:t>
            </a:r>
            <a:r>
              <a:rPr lang="en-US" b="1" dirty="0"/>
              <a:t>l</a:t>
            </a:r>
            <a:r>
              <a:rPr lang="en-US" dirty="0"/>
              <a:t>.</a:t>
            </a:r>
          </a:p>
          <a:p>
            <a:pPr algn="just" fontAlgn="base"/>
            <a:r>
              <a:rPr lang="en-US" dirty="0"/>
              <a:t>The prediction is evaluated for accuracy and if the accuracy is acceptable, the Machine Learning algorithm is deployed. </a:t>
            </a:r>
            <a:r>
              <a:rPr lang="en-US" b="1" i="1" dirty="0"/>
              <a:t>If the accuracy is not acceptable, the Machine Learning algorithm is trained again and again with an augmented training data set.</a:t>
            </a:r>
          </a:p>
          <a:p>
            <a:pPr algn="just" fontAlgn="base"/>
            <a:r>
              <a:rPr lang="en-US" dirty="0"/>
              <a:t>This is just a very high-level example as there are many factors and other steps involved.</a:t>
            </a:r>
          </a:p>
          <a:p>
            <a:endParaRPr lang="en-US" dirty="0"/>
          </a:p>
        </p:txBody>
      </p:sp>
    </p:spTree>
    <p:extLst>
      <p:ext uri="{BB962C8B-B14F-4D97-AF65-F5344CB8AC3E}">
        <p14:creationId xmlns:p14="http://schemas.microsoft.com/office/powerpoint/2010/main" val="365715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C0987-73A4-4912-BABC-DD44D0467567}"/>
              </a:ext>
            </a:extLst>
          </p:cNvPr>
          <p:cNvPicPr>
            <a:picLocks noChangeAspect="1"/>
          </p:cNvPicPr>
          <p:nvPr/>
        </p:nvPicPr>
        <p:blipFill>
          <a:blip r:embed="rId2"/>
          <a:stretch>
            <a:fillRect/>
          </a:stretch>
        </p:blipFill>
        <p:spPr>
          <a:xfrm>
            <a:off x="1194318" y="513184"/>
            <a:ext cx="9544440" cy="5679961"/>
          </a:xfrm>
          <a:prstGeom prst="rect">
            <a:avLst/>
          </a:prstGeom>
          <a:ln w="76200">
            <a:solidFill>
              <a:schemeClr val="tx1"/>
            </a:solidFill>
          </a:ln>
        </p:spPr>
      </p:pic>
    </p:spTree>
    <p:extLst>
      <p:ext uri="{BB962C8B-B14F-4D97-AF65-F5344CB8AC3E}">
        <p14:creationId xmlns:p14="http://schemas.microsoft.com/office/powerpoint/2010/main" val="4046667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Machine Learning Works - What is Machine Learning- Edureka">
            <a:extLst>
              <a:ext uri="{FF2B5EF4-FFF2-40B4-BE49-F238E27FC236}">
                <a16:creationId xmlns:a16="http://schemas.microsoft.com/office/drawing/2014/main" id="{7A3C4F0D-BEAA-4132-AF32-5D67A75883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47713"/>
            <a:ext cx="9525000" cy="5362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30EA33-DA3E-432E-86E1-0198E98C8E77}"/>
              </a:ext>
            </a:extLst>
          </p:cNvPr>
          <p:cNvSpPr txBox="1"/>
          <p:nvPr/>
        </p:nvSpPr>
        <p:spPr>
          <a:xfrm>
            <a:off x="9237306" y="886408"/>
            <a:ext cx="140892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4925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44558-4306-41A0-9E85-5112F73DC667}"/>
              </a:ext>
            </a:extLst>
          </p:cNvPr>
          <p:cNvSpPr>
            <a:spLocks noGrp="1"/>
          </p:cNvSpPr>
          <p:nvPr>
            <p:ph type="title"/>
          </p:nvPr>
        </p:nvSpPr>
        <p:spPr>
          <a:xfrm>
            <a:off x="102637" y="169183"/>
            <a:ext cx="11943183" cy="931830"/>
          </a:xfrm>
          <a:solidFill>
            <a:schemeClr val="accent1">
              <a:lumMod val="20000"/>
              <a:lumOff val="80000"/>
            </a:schemeClr>
          </a:solidFill>
        </p:spPr>
        <p:txBody>
          <a:bodyPr/>
          <a:lstStyle/>
          <a:p>
            <a:r>
              <a:rPr lang="en-US" b="1" dirty="0"/>
              <a:t>d. Machine Learning Applications</a:t>
            </a:r>
          </a:p>
        </p:txBody>
      </p:sp>
      <p:sp>
        <p:nvSpPr>
          <p:cNvPr id="3" name="Content Placeholder 2">
            <a:extLst>
              <a:ext uri="{FF2B5EF4-FFF2-40B4-BE49-F238E27FC236}">
                <a16:creationId xmlns:a16="http://schemas.microsoft.com/office/drawing/2014/main" id="{D9ECB0C7-9A34-4F76-997C-697213C6DB6E}"/>
              </a:ext>
            </a:extLst>
          </p:cNvPr>
          <p:cNvSpPr>
            <a:spLocks noGrp="1"/>
          </p:cNvSpPr>
          <p:nvPr>
            <p:ph idx="1"/>
          </p:nvPr>
        </p:nvSpPr>
        <p:spPr>
          <a:xfrm>
            <a:off x="391886" y="1825625"/>
            <a:ext cx="10961914" cy="4351338"/>
          </a:xfrm>
        </p:spPr>
        <p:txBody>
          <a:bodyPr>
            <a:normAutofit fontScale="92500" lnSpcReduction="10000"/>
          </a:bodyPr>
          <a:lstStyle/>
          <a:p>
            <a:r>
              <a:rPr lang="en-US" b="1" dirty="0"/>
              <a:t>Virtual Personal Assistants : Siri, Alexa and Google Now </a:t>
            </a:r>
          </a:p>
          <a:p>
            <a:r>
              <a:rPr lang="en-US" b="1" dirty="0"/>
              <a:t>Predictions while Commuting: </a:t>
            </a:r>
            <a:r>
              <a:rPr lang="en-US" i="1" dirty="0"/>
              <a:t>Traffic Predictions, Online Transportation Networks</a:t>
            </a:r>
          </a:p>
          <a:p>
            <a:r>
              <a:rPr lang="en-US" b="1" dirty="0"/>
              <a:t>Videos Surveillance : </a:t>
            </a:r>
          </a:p>
          <a:p>
            <a:r>
              <a:rPr lang="en-US" b="1" dirty="0"/>
              <a:t>Social Media Services: </a:t>
            </a:r>
            <a:r>
              <a:rPr lang="en-US" i="1" dirty="0"/>
              <a:t>People You May Know, Face Recognition, Similar Pins</a:t>
            </a:r>
          </a:p>
          <a:p>
            <a:r>
              <a:rPr lang="en-US" b="1" dirty="0"/>
              <a:t>Email Spam and Malware Filtering</a:t>
            </a:r>
          </a:p>
          <a:p>
            <a:r>
              <a:rPr lang="en-US" b="1" dirty="0"/>
              <a:t>Online Customer Support</a:t>
            </a:r>
          </a:p>
          <a:p>
            <a:r>
              <a:rPr lang="en-US" b="1" dirty="0"/>
              <a:t>Search Engine Result Refining</a:t>
            </a:r>
          </a:p>
          <a:p>
            <a:r>
              <a:rPr lang="en-US" b="1" dirty="0"/>
              <a:t>Product Recommendations</a:t>
            </a:r>
          </a:p>
          <a:p>
            <a:r>
              <a:rPr lang="en-US" b="1" dirty="0"/>
              <a:t>Online Fraud Detection</a:t>
            </a:r>
            <a:endParaRPr lang="en-US" dirty="0"/>
          </a:p>
        </p:txBody>
      </p:sp>
    </p:spTree>
    <p:extLst>
      <p:ext uri="{BB962C8B-B14F-4D97-AF65-F5344CB8AC3E}">
        <p14:creationId xmlns:p14="http://schemas.microsoft.com/office/powerpoint/2010/main" val="3277619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ce Detection - What is Machine Learning - Edureka">
            <a:extLst>
              <a:ext uri="{FF2B5EF4-FFF2-40B4-BE49-F238E27FC236}">
                <a16:creationId xmlns:a16="http://schemas.microsoft.com/office/drawing/2014/main" id="{EE860C77-3880-4A75-97F3-327B0AE681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1173" y="3037697"/>
            <a:ext cx="9724345" cy="24580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7BAD7CD-2272-45D2-BB1F-C596119DEAAE}"/>
              </a:ext>
            </a:extLst>
          </p:cNvPr>
          <p:cNvSpPr/>
          <p:nvPr/>
        </p:nvSpPr>
        <p:spPr>
          <a:xfrm>
            <a:off x="1071172" y="1690688"/>
            <a:ext cx="4452549" cy="584775"/>
          </a:xfrm>
          <a:prstGeom prst="rect">
            <a:avLst/>
          </a:prstGeom>
        </p:spPr>
        <p:txBody>
          <a:bodyPr wrap="square">
            <a:spAutoFit/>
          </a:bodyPr>
          <a:lstStyle/>
          <a:p>
            <a:r>
              <a:rPr lang="en-US" sz="3200" b="1" dirty="0">
                <a:solidFill>
                  <a:srgbClr val="333333"/>
                </a:solidFill>
                <a:latin typeface="verdana" panose="020B0604030504040204" pitchFamily="34" charset="0"/>
              </a:rPr>
              <a:t>Face Detection.</a:t>
            </a:r>
            <a:endParaRPr lang="en-US" sz="3200" b="1" dirty="0"/>
          </a:p>
        </p:txBody>
      </p:sp>
      <p:sp>
        <p:nvSpPr>
          <p:cNvPr id="7" name="Title 1">
            <a:extLst>
              <a:ext uri="{FF2B5EF4-FFF2-40B4-BE49-F238E27FC236}">
                <a16:creationId xmlns:a16="http://schemas.microsoft.com/office/drawing/2014/main" id="{5E7C7D51-0BB2-478F-89E6-D24445443429}"/>
              </a:ext>
            </a:extLst>
          </p:cNvPr>
          <p:cNvSpPr>
            <a:spLocks noGrp="1"/>
          </p:cNvSpPr>
          <p:nvPr>
            <p:ph type="title"/>
          </p:nvPr>
        </p:nvSpPr>
        <p:spPr>
          <a:xfrm>
            <a:off x="102637" y="169183"/>
            <a:ext cx="11943183" cy="931830"/>
          </a:xfrm>
          <a:solidFill>
            <a:schemeClr val="accent1">
              <a:lumMod val="20000"/>
              <a:lumOff val="80000"/>
            </a:schemeClr>
          </a:solidFill>
        </p:spPr>
        <p:txBody>
          <a:bodyPr/>
          <a:lstStyle/>
          <a:p>
            <a:r>
              <a:rPr lang="en-US" b="1" dirty="0"/>
              <a:t>d. Machine Learning Use Cases</a:t>
            </a:r>
          </a:p>
        </p:txBody>
      </p:sp>
    </p:spTree>
    <p:extLst>
      <p:ext uri="{BB962C8B-B14F-4D97-AF65-F5344CB8AC3E}">
        <p14:creationId xmlns:p14="http://schemas.microsoft.com/office/powerpoint/2010/main" val="81070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achine Learning Use Case - What is Machine Learning - Edureka">
            <a:extLst>
              <a:ext uri="{FF2B5EF4-FFF2-40B4-BE49-F238E27FC236}">
                <a16:creationId xmlns:a16="http://schemas.microsoft.com/office/drawing/2014/main" id="{38785DD4-CC4E-45DE-8AB1-A444EE5FC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414" y="153319"/>
            <a:ext cx="11490517" cy="4014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4F0123-CFB0-49CA-8476-F18FB4BD0473}"/>
              </a:ext>
            </a:extLst>
          </p:cNvPr>
          <p:cNvSpPr/>
          <p:nvPr/>
        </p:nvSpPr>
        <p:spPr>
          <a:xfrm>
            <a:off x="513415" y="4410855"/>
            <a:ext cx="11490516" cy="2031325"/>
          </a:xfrm>
          <a:prstGeom prst="rect">
            <a:avLst/>
          </a:prstGeom>
        </p:spPr>
        <p:txBody>
          <a:bodyPr wrap="square">
            <a:spAutoFit/>
          </a:bodyPr>
          <a:lstStyle/>
          <a:p>
            <a:r>
              <a:rPr lang="en-US" b="1" dirty="0">
                <a:solidFill>
                  <a:srgbClr val="222222"/>
                </a:solidFill>
                <a:latin typeface="Arial" panose="020B0604020202020204" pitchFamily="34" charset="0"/>
              </a:rPr>
              <a:t>Cortana</a:t>
            </a:r>
            <a:r>
              <a:rPr lang="en-US" dirty="0">
                <a:solidFill>
                  <a:srgbClr val="222222"/>
                </a:solidFill>
                <a:latin typeface="Arial" panose="020B0604020202020204" pitchFamily="34" charset="0"/>
              </a:rPr>
              <a:t> is a </a:t>
            </a:r>
            <a:r>
              <a:rPr lang="en-US" dirty="0">
                <a:solidFill>
                  <a:srgbClr val="0B0080"/>
                </a:solidFill>
                <a:latin typeface="Arial" panose="020B0604020202020204" pitchFamily="34" charset="0"/>
                <a:hlinkClick r:id="rId3" tooltip="Virtual assistant (artificial intelligence)"/>
              </a:rPr>
              <a:t>virtual assistant</a:t>
            </a:r>
            <a:r>
              <a:rPr lang="en-US" dirty="0">
                <a:solidFill>
                  <a:srgbClr val="222222"/>
                </a:solidFill>
                <a:latin typeface="Arial" panose="020B0604020202020204" pitchFamily="34" charset="0"/>
              </a:rPr>
              <a:t> created by </a:t>
            </a:r>
            <a:r>
              <a:rPr lang="en-US" dirty="0">
                <a:solidFill>
                  <a:srgbClr val="0B0080"/>
                </a:solidFill>
                <a:latin typeface="Arial" panose="020B0604020202020204" pitchFamily="34" charset="0"/>
                <a:hlinkClick r:id="rId4" tooltip="Microsoft"/>
              </a:rPr>
              <a:t>Microsoft</a:t>
            </a:r>
            <a:r>
              <a:rPr lang="en-US" dirty="0">
                <a:solidFill>
                  <a:srgbClr val="222222"/>
                </a:solidFill>
                <a:latin typeface="Arial" panose="020B0604020202020204" pitchFamily="34" charset="0"/>
              </a:rPr>
              <a:t> for </a:t>
            </a:r>
            <a:r>
              <a:rPr lang="en-US" dirty="0">
                <a:solidFill>
                  <a:srgbClr val="0B0080"/>
                </a:solidFill>
                <a:latin typeface="Arial" panose="020B0604020202020204" pitchFamily="34" charset="0"/>
                <a:hlinkClick r:id="rId5" tooltip="Windows 10"/>
              </a:rPr>
              <a:t>Windows 10</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6" tooltip="Windows 10 Mobile"/>
              </a:rPr>
              <a:t>Windows 10 Mobile</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7" tooltip="Windows Phone 8.1"/>
              </a:rPr>
              <a:t>Windows Phone 8.1</a:t>
            </a:r>
            <a:r>
              <a:rPr lang="en-US" dirty="0">
                <a:solidFill>
                  <a:srgbClr val="222222"/>
                </a:solidFill>
                <a:latin typeface="Arial" panose="020B0604020202020204" pitchFamily="34" charset="0"/>
              </a:rPr>
              <a:t>,</a:t>
            </a:r>
            <a:r>
              <a:rPr lang="en-US" dirty="0">
                <a:solidFill>
                  <a:srgbClr val="0B0080"/>
                </a:solidFill>
                <a:latin typeface="Arial" panose="020B0604020202020204" pitchFamily="34" charset="0"/>
                <a:hlinkClick r:id="rId8" tooltip="Invoke (smart speaker)"/>
              </a:rPr>
              <a:t>Invoke</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9" tooltip="Smart speaker"/>
              </a:rPr>
              <a:t>smart speaker</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0" tooltip="Microsoft Band"/>
              </a:rPr>
              <a:t>Microsoft Band</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1" tooltip="Xbox One"/>
              </a:rPr>
              <a:t>Xbox One</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2" tooltip="IOS"/>
              </a:rPr>
              <a:t>iOS</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3" tooltip="Android (operating system)"/>
              </a:rPr>
              <a:t>Android</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4" tooltip="Windows Mixed Reality"/>
              </a:rPr>
              <a:t>Windows Mixed Reality</a:t>
            </a:r>
            <a:r>
              <a:rPr lang="en-US" dirty="0">
                <a:solidFill>
                  <a:srgbClr val="222222"/>
                </a:solidFill>
                <a:latin typeface="Arial" panose="020B0604020202020204" pitchFamily="34" charset="0"/>
              </a:rPr>
              <a:t>, and soon </a:t>
            </a:r>
            <a:r>
              <a:rPr lang="en-US" dirty="0">
                <a:solidFill>
                  <a:srgbClr val="0B0080"/>
                </a:solidFill>
                <a:latin typeface="Arial" panose="020B0604020202020204" pitchFamily="34" charset="0"/>
                <a:hlinkClick r:id="rId15" tooltip="Amazon Alexa"/>
              </a:rPr>
              <a:t>Amazon Alexa</a:t>
            </a:r>
            <a:r>
              <a:rPr lang="en-US" dirty="0">
                <a:solidFill>
                  <a:srgbClr val="222222"/>
                </a:solidFill>
                <a:latin typeface="Arial" panose="020B0604020202020204" pitchFamily="34" charset="0"/>
              </a:rPr>
              <a:t>.</a:t>
            </a:r>
          </a:p>
          <a:p>
            <a:r>
              <a:rPr lang="en-US" dirty="0">
                <a:solidFill>
                  <a:srgbClr val="222222"/>
                </a:solidFill>
                <a:latin typeface="Arial" panose="020B0604020202020204" pitchFamily="34" charset="0"/>
              </a:rPr>
              <a:t>Cortana can set reminders, recognize natural voice without the requirement for keyboard input, and answer questions using information from the Bing search engine.</a:t>
            </a:r>
          </a:p>
          <a:p>
            <a:r>
              <a:rPr lang="en-US" dirty="0">
                <a:solidFill>
                  <a:srgbClr val="222222"/>
                </a:solidFill>
                <a:latin typeface="Arial" panose="020B0604020202020204" pitchFamily="34" charset="0"/>
              </a:rPr>
              <a:t>Cortana is currently available in English, Portuguese, French, German, Italian, Spanish, Chinese, and Japanese language editions, depending on the software platform and region in which it is used.</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234113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579B-B840-406C-B07E-B8E329B762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B8FF95-95B0-4130-AB8F-929DBD58D867}"/>
              </a:ext>
            </a:extLst>
          </p:cNvPr>
          <p:cNvSpPr>
            <a:spLocks noGrp="1"/>
          </p:cNvSpPr>
          <p:nvPr>
            <p:ph idx="1"/>
          </p:nvPr>
        </p:nvSpPr>
        <p:spPr/>
        <p:txBody>
          <a:bodyPr/>
          <a:lstStyle/>
          <a:p>
            <a:endParaRPr lang="en-US"/>
          </a:p>
        </p:txBody>
      </p:sp>
      <p:pic>
        <p:nvPicPr>
          <p:cNvPr id="13314" name="Picture 2" descr="Use Case - What is Machine Learning - Edureka">
            <a:extLst>
              <a:ext uri="{FF2B5EF4-FFF2-40B4-BE49-F238E27FC236}">
                <a16:creationId xmlns:a16="http://schemas.microsoft.com/office/drawing/2014/main" id="{5D0EAA69-8D35-4F7E-909B-9F125BD59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534"/>
            <a:ext cx="10739336" cy="5798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8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4E21-67BF-4CD5-BEEB-238E0D2B62FF}"/>
              </a:ext>
            </a:extLst>
          </p:cNvPr>
          <p:cNvSpPr>
            <a:spLocks noGrp="1"/>
          </p:cNvSpPr>
          <p:nvPr>
            <p:ph type="title"/>
          </p:nvPr>
        </p:nvSpPr>
        <p:spPr>
          <a:xfrm>
            <a:off x="4365172" y="701026"/>
            <a:ext cx="1625082" cy="1325563"/>
          </a:xfrm>
        </p:spPr>
        <p:txBody>
          <a:bodyPr/>
          <a:lstStyle/>
          <a:p>
            <a:r>
              <a:rPr lang="en-US" b="1" dirty="0">
                <a:solidFill>
                  <a:srgbClr val="C00000"/>
                </a:solidFill>
              </a:rPr>
              <a:t>Day 1</a:t>
            </a:r>
          </a:p>
        </p:txBody>
      </p:sp>
      <p:graphicFrame>
        <p:nvGraphicFramePr>
          <p:cNvPr id="4" name="Table 3">
            <a:extLst>
              <a:ext uri="{FF2B5EF4-FFF2-40B4-BE49-F238E27FC236}">
                <a16:creationId xmlns:a16="http://schemas.microsoft.com/office/drawing/2014/main" id="{8177BD7B-F249-4445-AD1D-9A8950EA2A3B}"/>
              </a:ext>
            </a:extLst>
          </p:cNvPr>
          <p:cNvGraphicFramePr>
            <a:graphicFrameLocks noGrp="1"/>
          </p:cNvGraphicFramePr>
          <p:nvPr>
            <p:extLst>
              <p:ext uri="{D42A27DB-BD31-4B8C-83A1-F6EECF244321}">
                <p14:modId xmlns:p14="http://schemas.microsoft.com/office/powerpoint/2010/main" val="3291218744"/>
              </p:ext>
            </p:extLst>
          </p:nvPr>
        </p:nvGraphicFramePr>
        <p:xfrm>
          <a:off x="651140" y="2513394"/>
          <a:ext cx="10889720" cy="1275588"/>
        </p:xfrm>
        <a:graphic>
          <a:graphicData uri="http://schemas.openxmlformats.org/drawingml/2006/table">
            <a:tbl>
              <a:tblPr firstRow="1" firstCol="1" bandRow="1">
                <a:tableStyleId>{5940675A-B579-460E-94D1-54222C63F5DA}</a:tableStyleId>
              </a:tblPr>
              <a:tblGrid>
                <a:gridCol w="10889720">
                  <a:extLst>
                    <a:ext uri="{9D8B030D-6E8A-4147-A177-3AD203B41FA5}">
                      <a16:colId xmlns:a16="http://schemas.microsoft.com/office/drawing/2014/main" val="2031559652"/>
                    </a:ext>
                  </a:extLst>
                </a:gridCol>
              </a:tblGrid>
              <a:tr h="1001551">
                <a:tc>
                  <a:txBody>
                    <a:bodyPr/>
                    <a:lstStyle/>
                    <a:p>
                      <a:pPr marL="342900" marR="0" lvl="0" indent="-342900" algn="just">
                        <a:lnSpc>
                          <a:spcPct val="107000"/>
                        </a:lnSpc>
                        <a:spcBef>
                          <a:spcPts val="0"/>
                        </a:spcBef>
                        <a:spcAft>
                          <a:spcPts val="0"/>
                        </a:spcAft>
                        <a:buFont typeface="+mj-lt"/>
                        <a:buAutoNum type="arabicPeriod"/>
                        <a:tabLst>
                          <a:tab pos="457200" algn="l"/>
                        </a:tabLst>
                      </a:pPr>
                      <a:r>
                        <a:rPr lang="en-US" sz="4000" b="1" dirty="0">
                          <a:solidFill>
                            <a:srgbClr val="0070C0"/>
                          </a:solidFill>
                          <a:effectLst/>
                        </a:rPr>
                        <a:t>Fundamentals of Machine Learning</a:t>
                      </a:r>
                      <a:r>
                        <a:rPr lang="en-US" sz="4000" b="1" dirty="0">
                          <a:effectLst/>
                        </a:rPr>
                        <a:t> </a:t>
                      </a:r>
                    </a:p>
                    <a:p>
                      <a:pPr marL="342900" marR="0" lvl="0" indent="-342900" algn="just">
                        <a:lnSpc>
                          <a:spcPct val="107000"/>
                        </a:lnSpc>
                        <a:spcBef>
                          <a:spcPts val="0"/>
                        </a:spcBef>
                        <a:spcAft>
                          <a:spcPts val="0"/>
                        </a:spcAft>
                        <a:buFont typeface="+mj-lt"/>
                        <a:buAutoNum type="arabicPeriod"/>
                        <a:tabLst>
                          <a:tab pos="457200" algn="l"/>
                        </a:tabLst>
                      </a:pPr>
                      <a:r>
                        <a:rPr lang="en-US" sz="4000" b="1" dirty="0">
                          <a:solidFill>
                            <a:srgbClr val="0070C0"/>
                          </a:solidFill>
                          <a:effectLst/>
                        </a:rPr>
                        <a:t>Data Preprocessing</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2926955"/>
                  </a:ext>
                </a:extLst>
              </a:tr>
            </a:tbl>
          </a:graphicData>
        </a:graphic>
      </p:graphicFrame>
    </p:spTree>
    <p:extLst>
      <p:ext uri="{BB962C8B-B14F-4D97-AF65-F5344CB8AC3E}">
        <p14:creationId xmlns:p14="http://schemas.microsoft.com/office/powerpoint/2010/main" val="592041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624-C2E9-4251-8CEA-D6BAD8115550}"/>
              </a:ext>
            </a:extLst>
          </p:cNvPr>
          <p:cNvSpPr>
            <a:spLocks noGrp="1"/>
          </p:cNvSpPr>
          <p:nvPr>
            <p:ph type="title"/>
          </p:nvPr>
        </p:nvSpPr>
        <p:spPr>
          <a:xfrm>
            <a:off x="0" y="29099"/>
            <a:ext cx="12192000" cy="1031216"/>
          </a:xfrm>
          <a:solidFill>
            <a:schemeClr val="accent1">
              <a:lumMod val="20000"/>
              <a:lumOff val="80000"/>
            </a:schemeClr>
          </a:solidFill>
        </p:spPr>
        <p:txBody>
          <a:bodyPr anchor="b">
            <a:normAutofit/>
          </a:bodyPr>
          <a:lstStyle/>
          <a:p>
            <a:r>
              <a:rPr lang="en-US" sz="3400" b="1" dirty="0"/>
              <a:t>e. Understanding Machine Learning with an Analogy</a:t>
            </a:r>
            <a:br>
              <a:rPr lang="en-US" sz="3400" dirty="0"/>
            </a:br>
            <a:endParaRPr lang="en-US" sz="3400" dirty="0"/>
          </a:p>
        </p:txBody>
      </p:sp>
      <p:pic>
        <p:nvPicPr>
          <p:cNvPr id="15362" name="Picture 2" descr="Shopping Mangoes - Machine Learning Tutorial - Edureka">
            <a:extLst>
              <a:ext uri="{FF2B5EF4-FFF2-40B4-BE49-F238E27FC236}">
                <a16:creationId xmlns:a16="http://schemas.microsoft.com/office/drawing/2014/main" id="{7C5161D3-EBBB-42B8-8EC0-6D78EC9A0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670" y="2589086"/>
            <a:ext cx="4898627" cy="2755478"/>
          </a:xfrm>
          <a:prstGeom prst="rect">
            <a:avLst/>
          </a:prstGeom>
          <a:noFill/>
          <a:extLst>
            <a:ext uri="{909E8E84-426E-40DD-AFC4-6F175D3DCCD1}">
              <a14:hiddenFill xmlns:a14="http://schemas.microsoft.com/office/drawing/2010/main">
                <a:solidFill>
                  <a:srgbClr val="FFFFFF"/>
                </a:solidFill>
              </a14:hiddenFill>
            </a:ext>
          </a:extLst>
        </p:spPr>
      </p:pic>
      <p:sp>
        <p:nvSpPr>
          <p:cNvPr id="15368" name="Freeform: Shape 7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3" name="Freeform: Shape 7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7E2781-39EE-4F61-8C6A-8B473CDEFB90}"/>
              </a:ext>
            </a:extLst>
          </p:cNvPr>
          <p:cNvSpPr>
            <a:spLocks noGrp="1"/>
          </p:cNvSpPr>
          <p:nvPr>
            <p:ph idx="1"/>
          </p:nvPr>
        </p:nvSpPr>
        <p:spPr>
          <a:xfrm>
            <a:off x="7586820" y="1350208"/>
            <a:ext cx="4349018" cy="4447477"/>
          </a:xfrm>
        </p:spPr>
        <p:txBody>
          <a:bodyPr anchor="ctr">
            <a:normAutofit/>
          </a:bodyPr>
          <a:lstStyle/>
          <a:p>
            <a:r>
              <a:rPr lang="en-US" sz="2400" b="1" dirty="0"/>
              <a:t>As a Human:</a:t>
            </a:r>
            <a:r>
              <a:rPr lang="en-US" sz="2400" dirty="0"/>
              <a:t> Let’s suppose one day you went for shopping mangoes. The vendor had a cart full of mangoes from where you could handpick the mangoes, get them weighed and pay according to the rate fixed per Kg. </a:t>
            </a:r>
          </a:p>
          <a:p>
            <a:r>
              <a:rPr lang="en-US" b="1" dirty="0"/>
              <a:t>Task: How will you choose the best mangoes?</a:t>
            </a:r>
            <a:endParaRPr lang="en-US" sz="2400" dirty="0"/>
          </a:p>
          <a:p>
            <a:endParaRPr lang="en-US" sz="2400" dirty="0"/>
          </a:p>
        </p:txBody>
      </p:sp>
    </p:spTree>
    <p:extLst>
      <p:ext uri="{BB962C8B-B14F-4D97-AF65-F5344CB8AC3E}">
        <p14:creationId xmlns:p14="http://schemas.microsoft.com/office/powerpoint/2010/main" val="165338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0AD7-207A-4AE6-A653-F6A05FD7AE95}"/>
              </a:ext>
            </a:extLst>
          </p:cNvPr>
          <p:cNvSpPr>
            <a:spLocks noGrp="1"/>
          </p:cNvSpPr>
          <p:nvPr>
            <p:ph type="title"/>
          </p:nvPr>
        </p:nvSpPr>
        <p:spPr>
          <a:xfrm>
            <a:off x="-1" y="1"/>
            <a:ext cx="12192001" cy="825500"/>
          </a:xfrm>
          <a:solidFill>
            <a:schemeClr val="accent1">
              <a:lumMod val="20000"/>
              <a:lumOff val="80000"/>
            </a:schemeClr>
          </a:solidFill>
        </p:spPr>
        <p:txBody>
          <a:bodyPr/>
          <a:lstStyle/>
          <a:p>
            <a:r>
              <a:rPr lang="en-US" dirty="0"/>
              <a:t>Set of learning,</a:t>
            </a:r>
          </a:p>
        </p:txBody>
      </p:sp>
      <p:sp>
        <p:nvSpPr>
          <p:cNvPr id="3" name="Content Placeholder 2">
            <a:extLst>
              <a:ext uri="{FF2B5EF4-FFF2-40B4-BE49-F238E27FC236}">
                <a16:creationId xmlns:a16="http://schemas.microsoft.com/office/drawing/2014/main" id="{DCB12B60-7164-4D3D-8510-2C01B3872648}"/>
              </a:ext>
            </a:extLst>
          </p:cNvPr>
          <p:cNvSpPr>
            <a:spLocks noGrp="1"/>
          </p:cNvSpPr>
          <p:nvPr>
            <p:ph idx="1"/>
          </p:nvPr>
        </p:nvSpPr>
        <p:spPr>
          <a:xfrm>
            <a:off x="624191" y="1339242"/>
            <a:ext cx="11282463" cy="1695788"/>
          </a:xfrm>
        </p:spPr>
        <p:txBody>
          <a:bodyPr/>
          <a:lstStyle/>
          <a:p>
            <a:r>
              <a:rPr lang="en-US" dirty="0"/>
              <a:t>Given below is set of learning, human gains from his experience of shopping mangoes, you can drill it down to have a further look at it in detail. Go through it once, you will relate it to machine learning very easily.</a:t>
            </a:r>
          </a:p>
        </p:txBody>
      </p:sp>
      <p:pic>
        <p:nvPicPr>
          <p:cNvPr id="4" name="Picture 3">
            <a:extLst>
              <a:ext uri="{FF2B5EF4-FFF2-40B4-BE49-F238E27FC236}">
                <a16:creationId xmlns:a16="http://schemas.microsoft.com/office/drawing/2014/main" id="{CA5AC8F0-523F-4AB8-8F24-5BD66B3F64E3}"/>
              </a:ext>
            </a:extLst>
          </p:cNvPr>
          <p:cNvPicPr>
            <a:picLocks noChangeAspect="1"/>
          </p:cNvPicPr>
          <p:nvPr/>
        </p:nvPicPr>
        <p:blipFill>
          <a:blip r:embed="rId2"/>
          <a:stretch>
            <a:fillRect/>
          </a:stretch>
        </p:blipFill>
        <p:spPr>
          <a:xfrm>
            <a:off x="921493" y="2794000"/>
            <a:ext cx="8286750" cy="3238500"/>
          </a:xfrm>
          <a:prstGeom prst="rect">
            <a:avLst/>
          </a:prstGeom>
        </p:spPr>
      </p:pic>
    </p:spTree>
    <p:extLst>
      <p:ext uri="{BB962C8B-B14F-4D97-AF65-F5344CB8AC3E}">
        <p14:creationId xmlns:p14="http://schemas.microsoft.com/office/powerpoint/2010/main" val="131914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A8CF-0DDB-476A-9BFD-A830A725B084}"/>
              </a:ext>
            </a:extLst>
          </p:cNvPr>
          <p:cNvSpPr>
            <a:spLocks noGrp="1"/>
          </p:cNvSpPr>
          <p:nvPr>
            <p:ph type="title"/>
          </p:nvPr>
        </p:nvSpPr>
        <p:spPr>
          <a:xfrm>
            <a:off x="0" y="18256"/>
            <a:ext cx="12192000" cy="905476"/>
          </a:xfrm>
          <a:solidFill>
            <a:schemeClr val="accent1">
              <a:lumMod val="20000"/>
              <a:lumOff val="80000"/>
            </a:schemeClr>
          </a:solidFill>
        </p:spPr>
        <p:txBody>
          <a:bodyPr/>
          <a:lstStyle/>
          <a:p>
            <a:r>
              <a:rPr lang="en-US" dirty="0"/>
              <a:t>Learning 1</a:t>
            </a:r>
          </a:p>
        </p:txBody>
      </p:sp>
      <p:sp>
        <p:nvSpPr>
          <p:cNvPr id="3" name="Content Placeholder 2">
            <a:extLst>
              <a:ext uri="{FF2B5EF4-FFF2-40B4-BE49-F238E27FC236}">
                <a16:creationId xmlns:a16="http://schemas.microsoft.com/office/drawing/2014/main" id="{24963A9D-A44B-4526-955F-7F2D476109B0}"/>
              </a:ext>
            </a:extLst>
          </p:cNvPr>
          <p:cNvSpPr>
            <a:spLocks noGrp="1"/>
          </p:cNvSpPr>
          <p:nvPr>
            <p:ph idx="1"/>
          </p:nvPr>
        </p:nvSpPr>
        <p:spPr/>
        <p:txBody>
          <a:bodyPr/>
          <a:lstStyle/>
          <a:p>
            <a:pPr fontAlgn="base"/>
            <a:r>
              <a:rPr lang="en-US" b="1" dirty="0"/>
              <a:t>Experience 1:</a:t>
            </a:r>
            <a:endParaRPr lang="en-US" dirty="0"/>
          </a:p>
          <a:p>
            <a:pPr fontAlgn="base"/>
            <a:r>
              <a:rPr lang="en-US" dirty="0"/>
              <a:t>You were informed that bright and yellow mangoes are sweeter than pale and yellow ones.</a:t>
            </a:r>
          </a:p>
          <a:p>
            <a:pPr fontAlgn="base"/>
            <a:r>
              <a:rPr lang="en-US" dirty="0"/>
              <a:t>So you make a simple </a:t>
            </a:r>
            <a:r>
              <a:rPr lang="en-US" b="1" dirty="0"/>
              <a:t>rule: pick only from the bright yellow mangoes.</a:t>
            </a:r>
            <a:r>
              <a:rPr lang="en-US" dirty="0"/>
              <a:t> You check the </a:t>
            </a:r>
            <a:r>
              <a:rPr lang="en-US" dirty="0" err="1"/>
              <a:t>colour</a:t>
            </a:r>
            <a:r>
              <a:rPr lang="en-US" dirty="0"/>
              <a:t> of the mangoes, pick the bright yellow ones, pay up, and return home. Right?</a:t>
            </a:r>
          </a:p>
          <a:p>
            <a:endParaRPr lang="en-US" dirty="0"/>
          </a:p>
        </p:txBody>
      </p:sp>
    </p:spTree>
    <p:extLst>
      <p:ext uri="{BB962C8B-B14F-4D97-AF65-F5344CB8AC3E}">
        <p14:creationId xmlns:p14="http://schemas.microsoft.com/office/powerpoint/2010/main" val="987079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C2E7-6985-4535-A875-FB08D87AEB8F}"/>
              </a:ext>
            </a:extLst>
          </p:cNvPr>
          <p:cNvSpPr>
            <a:spLocks noGrp="1"/>
          </p:cNvSpPr>
          <p:nvPr>
            <p:ph type="title"/>
          </p:nvPr>
        </p:nvSpPr>
        <p:spPr>
          <a:xfrm>
            <a:off x="0" y="1"/>
            <a:ext cx="12192000" cy="886408"/>
          </a:xfrm>
          <a:solidFill>
            <a:schemeClr val="accent1">
              <a:lumMod val="20000"/>
              <a:lumOff val="80000"/>
            </a:schemeClr>
          </a:solidFill>
        </p:spPr>
        <p:txBody>
          <a:bodyPr/>
          <a:lstStyle/>
          <a:p>
            <a:r>
              <a:rPr lang="en-US" dirty="0"/>
              <a:t>Learning2 </a:t>
            </a:r>
          </a:p>
        </p:txBody>
      </p:sp>
      <p:sp>
        <p:nvSpPr>
          <p:cNvPr id="3" name="Content Placeholder 2">
            <a:extLst>
              <a:ext uri="{FF2B5EF4-FFF2-40B4-BE49-F238E27FC236}">
                <a16:creationId xmlns:a16="http://schemas.microsoft.com/office/drawing/2014/main" id="{0BC84965-46E3-4AD7-8ABE-C0E60F080525}"/>
              </a:ext>
            </a:extLst>
          </p:cNvPr>
          <p:cNvSpPr>
            <a:spLocks noGrp="1"/>
          </p:cNvSpPr>
          <p:nvPr>
            <p:ph idx="1"/>
          </p:nvPr>
        </p:nvSpPr>
        <p:spPr>
          <a:xfrm>
            <a:off x="241040" y="1405747"/>
            <a:ext cx="11580846" cy="4351338"/>
          </a:xfrm>
        </p:spPr>
        <p:txBody>
          <a:bodyPr>
            <a:normAutofit fontScale="92500" lnSpcReduction="10000"/>
          </a:bodyPr>
          <a:lstStyle/>
          <a:p>
            <a:pPr fontAlgn="base"/>
            <a:r>
              <a:rPr lang="en-US" b="1" dirty="0"/>
              <a:t>Experience 2:</a:t>
            </a:r>
            <a:endParaRPr lang="en-US" dirty="0"/>
          </a:p>
          <a:p>
            <a:pPr fontAlgn="base"/>
            <a:r>
              <a:rPr lang="en-US" dirty="0"/>
              <a:t>Now when you went home and tasted the mangoes, some of them were not sweet as you thought. You are worried as your wisdom was insufficient. You concluded that when it comes shopping mangoes, you have to look for more than just the colours.</a:t>
            </a:r>
          </a:p>
          <a:p>
            <a:pPr fontAlgn="base"/>
            <a:r>
              <a:rPr lang="en-US" dirty="0"/>
              <a:t>After a lot of pondering and tasting different types of </a:t>
            </a:r>
            <a:r>
              <a:rPr lang="en-US" dirty="0" err="1"/>
              <a:t>mangoes,</a:t>
            </a:r>
            <a:r>
              <a:rPr lang="en-US" b="1" dirty="0" err="1"/>
              <a:t>you</a:t>
            </a:r>
            <a:r>
              <a:rPr lang="en-US" b="1" dirty="0"/>
              <a:t> concluded that</a:t>
            </a:r>
            <a:r>
              <a:rPr lang="en-US" dirty="0"/>
              <a:t> the bigger and bright yellow mangoes are guaranteed to be sweet, while the smaller, bright yellow mangoes are sweet only half the time (i.e. if you bought 100 bright yellow mangoes (50 will be big in size and rest 50 will be small), then the 50 big mangoes will all be sweet, while out of the 50 small ones, only 25 mangoes will turn out to be sweet). You will then update your rule about the mango shopping and from next time you will keep this in mind. </a:t>
            </a:r>
          </a:p>
          <a:p>
            <a:endParaRPr lang="en-US" dirty="0"/>
          </a:p>
        </p:txBody>
      </p:sp>
    </p:spTree>
    <p:extLst>
      <p:ext uri="{BB962C8B-B14F-4D97-AF65-F5344CB8AC3E}">
        <p14:creationId xmlns:p14="http://schemas.microsoft.com/office/powerpoint/2010/main" val="4186647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18B7-3B87-46E6-A71C-D876F9ED0288}"/>
              </a:ext>
            </a:extLst>
          </p:cNvPr>
          <p:cNvSpPr>
            <a:spLocks noGrp="1"/>
          </p:cNvSpPr>
          <p:nvPr>
            <p:ph type="title"/>
          </p:nvPr>
        </p:nvSpPr>
        <p:spPr>
          <a:xfrm>
            <a:off x="0" y="1"/>
            <a:ext cx="12192000" cy="793102"/>
          </a:xfrm>
          <a:solidFill>
            <a:schemeClr val="accent1">
              <a:lumMod val="20000"/>
              <a:lumOff val="80000"/>
            </a:schemeClr>
          </a:solidFill>
        </p:spPr>
        <p:txBody>
          <a:bodyPr/>
          <a:lstStyle/>
          <a:p>
            <a:r>
              <a:rPr lang="en-US" dirty="0"/>
              <a:t>Learning 3</a:t>
            </a:r>
          </a:p>
        </p:txBody>
      </p:sp>
      <p:sp>
        <p:nvSpPr>
          <p:cNvPr id="3" name="Content Placeholder 2">
            <a:extLst>
              <a:ext uri="{FF2B5EF4-FFF2-40B4-BE49-F238E27FC236}">
                <a16:creationId xmlns:a16="http://schemas.microsoft.com/office/drawing/2014/main" id="{C8B924A3-7E89-4A02-985D-C9053222E2F1}"/>
              </a:ext>
            </a:extLst>
          </p:cNvPr>
          <p:cNvSpPr>
            <a:spLocks noGrp="1"/>
          </p:cNvSpPr>
          <p:nvPr>
            <p:ph idx="1"/>
          </p:nvPr>
        </p:nvSpPr>
        <p:spPr>
          <a:xfrm>
            <a:off x="838200" y="1825625"/>
            <a:ext cx="10515600" cy="3054285"/>
          </a:xfrm>
        </p:spPr>
        <p:txBody>
          <a:bodyPr>
            <a:normAutofit lnSpcReduction="10000"/>
          </a:bodyPr>
          <a:lstStyle/>
          <a:p>
            <a:pPr algn="just"/>
            <a:r>
              <a:rPr lang="en-US" b="1" dirty="0"/>
              <a:t>Experience 3: </a:t>
            </a:r>
            <a:r>
              <a:rPr lang="en-US" b="1" i="1" dirty="0"/>
              <a:t>Tragedy:</a:t>
            </a:r>
            <a:r>
              <a:rPr lang="en-US" i="1" dirty="0"/>
              <a:t> Next time at the market, you see that your favorite vendor has gone out of town. You decide to buy from a different vendor, who supplies mangoes grown from a different part of the country. Now, you realize that the rule which you had learnt (that big, bright yellow mangoes are the sweetest) is no longer applicable. You have to learn from scratch. You taste a mango of each kind from this vendor and realize that the small, pale yellow ones are in fact the sweetest of all.</a:t>
            </a:r>
          </a:p>
          <a:p>
            <a:endParaRPr lang="en-US" dirty="0"/>
          </a:p>
        </p:txBody>
      </p:sp>
    </p:spTree>
    <p:extLst>
      <p:ext uri="{BB962C8B-B14F-4D97-AF65-F5344CB8AC3E}">
        <p14:creationId xmlns:p14="http://schemas.microsoft.com/office/powerpoint/2010/main" val="1852156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F99F-3BAC-4467-90DF-53302AF9BD4D}"/>
              </a:ext>
            </a:extLst>
          </p:cNvPr>
          <p:cNvSpPr>
            <a:spLocks noGrp="1"/>
          </p:cNvSpPr>
          <p:nvPr>
            <p:ph type="title"/>
          </p:nvPr>
        </p:nvSpPr>
        <p:spPr>
          <a:xfrm>
            <a:off x="0" y="1"/>
            <a:ext cx="12192000" cy="886408"/>
          </a:xfrm>
          <a:solidFill>
            <a:schemeClr val="accent1">
              <a:lumMod val="20000"/>
              <a:lumOff val="80000"/>
            </a:schemeClr>
          </a:solidFill>
        </p:spPr>
        <p:txBody>
          <a:bodyPr/>
          <a:lstStyle/>
          <a:p>
            <a:r>
              <a:rPr lang="en-US" dirty="0"/>
              <a:t>Learning 4</a:t>
            </a:r>
          </a:p>
        </p:txBody>
      </p:sp>
      <p:sp>
        <p:nvSpPr>
          <p:cNvPr id="3" name="Content Placeholder 2">
            <a:extLst>
              <a:ext uri="{FF2B5EF4-FFF2-40B4-BE49-F238E27FC236}">
                <a16:creationId xmlns:a16="http://schemas.microsoft.com/office/drawing/2014/main" id="{9115B031-9DEF-4E89-ACCB-97A91A1CF302}"/>
              </a:ext>
            </a:extLst>
          </p:cNvPr>
          <p:cNvSpPr>
            <a:spLocks noGrp="1"/>
          </p:cNvSpPr>
          <p:nvPr>
            <p:ph idx="1"/>
          </p:nvPr>
        </p:nvSpPr>
        <p:spPr/>
        <p:txBody>
          <a:bodyPr/>
          <a:lstStyle/>
          <a:p>
            <a:r>
              <a:rPr lang="en-US" b="1" dirty="0"/>
              <a:t>Experience 4: </a:t>
            </a:r>
            <a:r>
              <a:rPr lang="en-US" i="1" dirty="0"/>
              <a:t>One day your cousin visits you from another city. You decide to treat her with mangoes. But she is like “I don’t care about the sweetness of a mango, I only want the juiciest ones”. Now once again, you run your experiments, tasting all kinds of mangoes, and realizing that the softer ones are juicier.</a:t>
            </a:r>
          </a:p>
          <a:p>
            <a:endParaRPr lang="en-US" dirty="0"/>
          </a:p>
        </p:txBody>
      </p:sp>
    </p:spTree>
    <p:extLst>
      <p:ext uri="{BB962C8B-B14F-4D97-AF65-F5344CB8AC3E}">
        <p14:creationId xmlns:p14="http://schemas.microsoft.com/office/powerpoint/2010/main" val="49365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193A-3228-4DC2-8C49-553686B6C6B3}"/>
              </a:ext>
            </a:extLst>
          </p:cNvPr>
          <p:cNvSpPr>
            <a:spLocks noGrp="1"/>
          </p:cNvSpPr>
          <p:nvPr>
            <p:ph type="title"/>
          </p:nvPr>
        </p:nvSpPr>
        <p:spPr>
          <a:xfrm>
            <a:off x="0" y="1"/>
            <a:ext cx="12192000" cy="979714"/>
          </a:xfrm>
          <a:solidFill>
            <a:schemeClr val="accent1">
              <a:lumMod val="20000"/>
              <a:lumOff val="80000"/>
            </a:schemeClr>
          </a:solidFill>
        </p:spPr>
        <p:txBody>
          <a:bodyPr/>
          <a:lstStyle/>
          <a:p>
            <a:r>
              <a:rPr lang="en-US" dirty="0"/>
              <a:t>Learning 5</a:t>
            </a:r>
          </a:p>
        </p:txBody>
      </p:sp>
      <p:sp>
        <p:nvSpPr>
          <p:cNvPr id="3" name="Content Placeholder 2">
            <a:extLst>
              <a:ext uri="{FF2B5EF4-FFF2-40B4-BE49-F238E27FC236}">
                <a16:creationId xmlns:a16="http://schemas.microsoft.com/office/drawing/2014/main" id="{4D2E95D3-5AAF-4931-A972-283864F8544C}"/>
              </a:ext>
            </a:extLst>
          </p:cNvPr>
          <p:cNvSpPr>
            <a:spLocks noGrp="1"/>
          </p:cNvSpPr>
          <p:nvPr>
            <p:ph idx="1"/>
          </p:nvPr>
        </p:nvSpPr>
        <p:spPr>
          <a:xfrm>
            <a:off x="838200" y="1825625"/>
            <a:ext cx="10515600" cy="1859967"/>
          </a:xfrm>
        </p:spPr>
        <p:txBody>
          <a:bodyPr/>
          <a:lstStyle/>
          <a:p>
            <a:r>
              <a:rPr lang="en-US" b="1" dirty="0"/>
              <a:t>Experience 5: </a:t>
            </a:r>
            <a:r>
              <a:rPr lang="en-US" i="1" dirty="0"/>
              <a:t>Later on, you move to a different part of the world and you found that the mangoes here taste surprisingly different from your home country. You realized that for this country the green mangoes are tastier than the yellow ones.</a:t>
            </a:r>
          </a:p>
          <a:p>
            <a:endParaRPr lang="en-US" dirty="0"/>
          </a:p>
        </p:txBody>
      </p:sp>
    </p:spTree>
    <p:extLst>
      <p:ext uri="{BB962C8B-B14F-4D97-AF65-F5344CB8AC3E}">
        <p14:creationId xmlns:p14="http://schemas.microsoft.com/office/powerpoint/2010/main" val="114408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6F58-1B36-4433-9C2B-D3BCA25243E5}"/>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dirty="0"/>
              <a:t>Learning 6</a:t>
            </a:r>
          </a:p>
        </p:txBody>
      </p:sp>
      <p:sp>
        <p:nvSpPr>
          <p:cNvPr id="3" name="Content Placeholder 2">
            <a:extLst>
              <a:ext uri="{FF2B5EF4-FFF2-40B4-BE49-F238E27FC236}">
                <a16:creationId xmlns:a16="http://schemas.microsoft.com/office/drawing/2014/main" id="{88CE3DAC-3E80-4B4F-942B-DD09011FA03B}"/>
              </a:ext>
            </a:extLst>
          </p:cNvPr>
          <p:cNvSpPr>
            <a:spLocks noGrp="1"/>
          </p:cNvSpPr>
          <p:nvPr>
            <p:ph idx="1"/>
          </p:nvPr>
        </p:nvSpPr>
        <p:spPr>
          <a:xfrm>
            <a:off x="838200" y="1825625"/>
            <a:ext cx="10515600" cy="2447795"/>
          </a:xfrm>
        </p:spPr>
        <p:txBody>
          <a:bodyPr/>
          <a:lstStyle/>
          <a:p>
            <a:pPr algn="just"/>
            <a:r>
              <a:rPr lang="en-US" b="1" dirty="0"/>
              <a:t>Experience 6: </a:t>
            </a:r>
            <a:r>
              <a:rPr lang="en-US" i="1" dirty="0"/>
              <a:t>You marry someone who hates mangoes but loves apples instead. Now you go for shopping oranges instead of mangoes. Now, all your accumulated knowledge about mangoes is worthless. Now you have to learn everything about the correlation between the physical characteristics and the taste of apples, by the same method of experimentation. </a:t>
            </a:r>
          </a:p>
          <a:p>
            <a:endParaRPr lang="en-US" dirty="0"/>
          </a:p>
        </p:txBody>
      </p:sp>
    </p:spTree>
    <p:extLst>
      <p:ext uri="{BB962C8B-B14F-4D97-AF65-F5344CB8AC3E}">
        <p14:creationId xmlns:p14="http://schemas.microsoft.com/office/powerpoint/2010/main" val="3191243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2B85-6169-4421-A91F-37ABD72AA5CA}"/>
              </a:ext>
            </a:extLst>
          </p:cNvPr>
          <p:cNvSpPr>
            <a:spLocks noGrp="1"/>
          </p:cNvSpPr>
          <p:nvPr>
            <p:ph type="title"/>
          </p:nvPr>
        </p:nvSpPr>
        <p:spPr>
          <a:xfrm>
            <a:off x="0" y="0"/>
            <a:ext cx="12192000" cy="1017037"/>
          </a:xfrm>
          <a:solidFill>
            <a:schemeClr val="accent1">
              <a:lumMod val="20000"/>
              <a:lumOff val="80000"/>
            </a:schemeClr>
          </a:solidFill>
        </p:spPr>
        <p:txBody>
          <a:bodyPr/>
          <a:lstStyle/>
          <a:p>
            <a:r>
              <a:rPr lang="en-US" dirty="0"/>
              <a:t>What if you have to write a code for it?</a:t>
            </a:r>
          </a:p>
        </p:txBody>
      </p:sp>
      <p:sp>
        <p:nvSpPr>
          <p:cNvPr id="3" name="Content Placeholder 2">
            <a:extLst>
              <a:ext uri="{FF2B5EF4-FFF2-40B4-BE49-F238E27FC236}">
                <a16:creationId xmlns:a16="http://schemas.microsoft.com/office/drawing/2014/main" id="{4D01A4E8-59C0-4EBB-8D6B-80891258481C}"/>
              </a:ext>
            </a:extLst>
          </p:cNvPr>
          <p:cNvSpPr>
            <a:spLocks noGrp="1"/>
          </p:cNvSpPr>
          <p:nvPr>
            <p:ph idx="1"/>
          </p:nvPr>
        </p:nvSpPr>
        <p:spPr>
          <a:xfrm>
            <a:off x="838199" y="1825625"/>
            <a:ext cx="11058331" cy="4351338"/>
          </a:xfrm>
        </p:spPr>
        <p:txBody>
          <a:bodyPr/>
          <a:lstStyle/>
          <a:p>
            <a:pPr fontAlgn="base"/>
            <a:r>
              <a:rPr lang="en-US" b="1" dirty="0"/>
              <a:t>As a Human Written Code:</a:t>
            </a:r>
            <a:r>
              <a:rPr lang="en-US" dirty="0"/>
              <a:t> Now, imagine you were asked to write a computer program to choose your mangoes (or oranges). You might write the following rules/algorithm:</a:t>
            </a:r>
            <a:br>
              <a:rPr lang="en-US" dirty="0"/>
            </a:br>
            <a:endParaRPr lang="en-US" dirty="0"/>
          </a:p>
          <a:p>
            <a:pPr fontAlgn="base"/>
            <a:r>
              <a:rPr lang="en-US" dirty="0"/>
              <a:t>if is bright yellow </a:t>
            </a:r>
            <a:r>
              <a:rPr lang="en-US" b="1" dirty="0"/>
              <a:t>and</a:t>
            </a:r>
            <a:r>
              <a:rPr lang="en-US" dirty="0"/>
              <a:t> size is big </a:t>
            </a:r>
            <a:r>
              <a:rPr lang="en-US" b="1" dirty="0"/>
              <a:t>and</a:t>
            </a:r>
            <a:r>
              <a:rPr lang="en-US" dirty="0"/>
              <a:t> sold by: mango is sweet.</a:t>
            </a:r>
            <a:br>
              <a:rPr lang="en-US" dirty="0"/>
            </a:br>
            <a:r>
              <a:rPr lang="en-US" dirty="0"/>
              <a:t>if (soft): mango is juicy</a:t>
            </a:r>
            <a:br>
              <a:rPr lang="en-US" dirty="0"/>
            </a:br>
            <a:endParaRPr lang="en-US" dirty="0"/>
          </a:p>
          <a:p>
            <a:pPr fontAlgn="base"/>
            <a:r>
              <a:rPr lang="en-US" dirty="0"/>
              <a:t>You would use these rules to choose the mangoes.</a:t>
            </a:r>
          </a:p>
          <a:p>
            <a:endParaRPr lang="en-US" dirty="0"/>
          </a:p>
        </p:txBody>
      </p:sp>
    </p:spTree>
    <p:extLst>
      <p:ext uri="{BB962C8B-B14F-4D97-AF65-F5344CB8AC3E}">
        <p14:creationId xmlns:p14="http://schemas.microsoft.com/office/powerpoint/2010/main" val="4085022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8DDF-6F5B-47D8-B3E2-C303900DA481}"/>
              </a:ext>
            </a:extLst>
          </p:cNvPr>
          <p:cNvSpPr>
            <a:spLocks noGrp="1"/>
          </p:cNvSpPr>
          <p:nvPr>
            <p:ph type="title"/>
          </p:nvPr>
        </p:nvSpPr>
        <p:spPr>
          <a:xfrm>
            <a:off x="0" y="-73413"/>
            <a:ext cx="12192000" cy="950491"/>
          </a:xfrm>
          <a:solidFill>
            <a:schemeClr val="accent1">
              <a:lumMod val="20000"/>
              <a:lumOff val="80000"/>
            </a:schemeClr>
          </a:solidFill>
        </p:spPr>
        <p:txBody>
          <a:bodyPr/>
          <a:lstStyle/>
          <a:p>
            <a:r>
              <a:rPr lang="en-US" b="1" dirty="0"/>
              <a:t>Conclusion as a human:</a:t>
            </a:r>
            <a:endParaRPr lang="en-US" dirty="0"/>
          </a:p>
        </p:txBody>
      </p:sp>
      <p:sp>
        <p:nvSpPr>
          <p:cNvPr id="3" name="Content Placeholder 2">
            <a:extLst>
              <a:ext uri="{FF2B5EF4-FFF2-40B4-BE49-F238E27FC236}">
                <a16:creationId xmlns:a16="http://schemas.microsoft.com/office/drawing/2014/main" id="{03888EC3-A85A-42E7-89DE-1C44A2AFD2BE}"/>
              </a:ext>
            </a:extLst>
          </p:cNvPr>
          <p:cNvSpPr>
            <a:spLocks noGrp="1"/>
          </p:cNvSpPr>
          <p:nvPr>
            <p:ph idx="1"/>
          </p:nvPr>
        </p:nvSpPr>
        <p:spPr>
          <a:xfrm>
            <a:off x="175726" y="1368425"/>
            <a:ext cx="11748796" cy="4351338"/>
          </a:xfrm>
        </p:spPr>
        <p:txBody>
          <a:bodyPr/>
          <a:lstStyle/>
          <a:p>
            <a:pPr algn="just"/>
            <a:r>
              <a:rPr lang="en-US" dirty="0"/>
              <a:t>But every time you make a new observation from your experiments, you have to modify the list of rules manually.</a:t>
            </a:r>
          </a:p>
          <a:p>
            <a:pPr algn="just" fontAlgn="base"/>
            <a:r>
              <a:rPr lang="en-US" dirty="0"/>
              <a:t>You have to understand the details of all the factors affecting the quality of mangoes.</a:t>
            </a:r>
          </a:p>
          <a:p>
            <a:pPr algn="just" fontAlgn="base"/>
            <a:r>
              <a:rPr lang="en-US" dirty="0"/>
              <a:t>If the problem gets complicated enough, it might get difficult for you to make accurate rules by hand that covers all possible types of mangoes. </a:t>
            </a:r>
          </a:p>
          <a:p>
            <a:pPr algn="just" fontAlgn="base"/>
            <a:r>
              <a:rPr lang="en-US" dirty="0"/>
              <a:t>This will take a lot of research and effort and not everyone has this amount of time.</a:t>
            </a:r>
          </a:p>
          <a:p>
            <a:endParaRPr lang="en-US" dirty="0"/>
          </a:p>
        </p:txBody>
      </p:sp>
    </p:spTree>
    <p:extLst>
      <p:ext uri="{BB962C8B-B14F-4D97-AF65-F5344CB8AC3E}">
        <p14:creationId xmlns:p14="http://schemas.microsoft.com/office/powerpoint/2010/main" val="269477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BD5A-9A03-4ECD-BF5A-DB9E328F3F79}"/>
              </a:ext>
            </a:extLst>
          </p:cNvPr>
          <p:cNvSpPr>
            <a:spLocks noGrp="1"/>
          </p:cNvSpPr>
          <p:nvPr>
            <p:ph type="title"/>
          </p:nvPr>
        </p:nvSpPr>
        <p:spPr>
          <a:solidFill>
            <a:schemeClr val="tx2">
              <a:lumMod val="20000"/>
              <a:lumOff val="80000"/>
            </a:schemeClr>
          </a:solidFill>
        </p:spPr>
        <p:txBody>
          <a:bodyPr/>
          <a:lstStyle/>
          <a:p>
            <a:r>
              <a:rPr lang="en-US" b="1" dirty="0"/>
              <a:t>1.Fundamentals of Machine Learning </a:t>
            </a:r>
          </a:p>
        </p:txBody>
      </p:sp>
      <p:sp>
        <p:nvSpPr>
          <p:cNvPr id="3" name="Content Placeholder 2">
            <a:extLst>
              <a:ext uri="{FF2B5EF4-FFF2-40B4-BE49-F238E27FC236}">
                <a16:creationId xmlns:a16="http://schemas.microsoft.com/office/drawing/2014/main" id="{B6ECA145-1242-44F6-9B6C-78C7FF760614}"/>
              </a:ext>
            </a:extLst>
          </p:cNvPr>
          <p:cNvSpPr>
            <a:spLocks noGrp="1"/>
          </p:cNvSpPr>
          <p:nvPr>
            <p:ph idx="1"/>
          </p:nvPr>
        </p:nvSpPr>
        <p:spPr/>
        <p:txBody>
          <a:bodyPr>
            <a:normAutofit lnSpcReduction="10000"/>
          </a:bodyPr>
          <a:lstStyle/>
          <a:p>
            <a:pPr marL="514350" indent="-514350">
              <a:buFont typeface="+mj-lt"/>
              <a:buAutoNum type="alphaLcParenR"/>
            </a:pPr>
            <a:r>
              <a:rPr lang="en-US" b="1" dirty="0"/>
              <a:t>Why Machine Learning </a:t>
            </a:r>
          </a:p>
          <a:p>
            <a:pPr marL="514350" indent="-514350">
              <a:buFont typeface="+mj-lt"/>
              <a:buAutoNum type="alphaLcParenR"/>
            </a:pPr>
            <a:r>
              <a:rPr lang="en-US" b="1" dirty="0"/>
              <a:t>What is Machine Learning ?</a:t>
            </a:r>
          </a:p>
          <a:p>
            <a:pPr marL="514350" indent="-514350">
              <a:buFont typeface="+mj-lt"/>
              <a:buAutoNum type="alphaLcParenR"/>
            </a:pPr>
            <a:r>
              <a:rPr lang="en-US" b="1" dirty="0"/>
              <a:t>How Does ML Works </a:t>
            </a:r>
          </a:p>
          <a:p>
            <a:pPr marL="514350" indent="-514350">
              <a:buFont typeface="+mj-lt"/>
              <a:buAutoNum type="alphaLcParenR"/>
            </a:pPr>
            <a:r>
              <a:rPr lang="en-US" b="1" dirty="0"/>
              <a:t>ML Applications </a:t>
            </a:r>
          </a:p>
          <a:p>
            <a:pPr marL="514350" indent="-514350">
              <a:buFont typeface="+mj-lt"/>
              <a:buAutoNum type="alphaLcParenR"/>
            </a:pPr>
            <a:r>
              <a:rPr lang="en-US" b="1" dirty="0"/>
              <a:t>ML Use Cases </a:t>
            </a:r>
          </a:p>
          <a:p>
            <a:pPr marL="514350" indent="-514350">
              <a:buFont typeface="+mj-lt"/>
              <a:buAutoNum type="alphaLcParenR"/>
            </a:pPr>
            <a:r>
              <a:rPr lang="en-US" b="1" dirty="0"/>
              <a:t>Understanding ML using Analogy </a:t>
            </a:r>
          </a:p>
          <a:p>
            <a:pPr marL="514350" indent="-514350">
              <a:buFont typeface="+mj-lt"/>
              <a:buAutoNum type="alphaLcParenR"/>
            </a:pPr>
            <a:r>
              <a:rPr lang="en-US" b="1" dirty="0"/>
              <a:t>AI , ML and DL</a:t>
            </a:r>
          </a:p>
          <a:p>
            <a:pPr marL="514350" indent="-514350">
              <a:buFont typeface="+mj-lt"/>
              <a:buAutoNum type="alphaLcParenR"/>
            </a:pPr>
            <a:r>
              <a:rPr lang="en-US" b="1" dirty="0"/>
              <a:t>Machine Learning Python Tools. </a:t>
            </a:r>
          </a:p>
          <a:p>
            <a:pPr marL="514350" indent="-514350">
              <a:buFont typeface="+mj-lt"/>
              <a:buAutoNum type="alphaLcParenR"/>
            </a:pPr>
            <a:r>
              <a:rPr lang="en-US" b="1" dirty="0"/>
              <a:t>Simple machine learning application. </a:t>
            </a:r>
            <a:endParaRPr lang="en-US" dirty="0"/>
          </a:p>
        </p:txBody>
      </p:sp>
    </p:spTree>
    <p:extLst>
      <p:ext uri="{BB962C8B-B14F-4D97-AF65-F5344CB8AC3E}">
        <p14:creationId xmlns:p14="http://schemas.microsoft.com/office/powerpoint/2010/main" val="266308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A207-2BBE-4CE8-851B-2EBDF6B29893}"/>
              </a:ext>
            </a:extLst>
          </p:cNvPr>
          <p:cNvSpPr>
            <a:spLocks noGrp="1"/>
          </p:cNvSpPr>
          <p:nvPr>
            <p:ph type="title"/>
          </p:nvPr>
        </p:nvSpPr>
        <p:spPr>
          <a:xfrm>
            <a:off x="0" y="0"/>
            <a:ext cx="12192000" cy="895739"/>
          </a:xfrm>
          <a:solidFill>
            <a:schemeClr val="accent1">
              <a:lumMod val="20000"/>
              <a:lumOff val="80000"/>
            </a:schemeClr>
          </a:solidFill>
        </p:spPr>
        <p:txBody>
          <a:bodyPr/>
          <a:lstStyle/>
          <a:p>
            <a:r>
              <a:rPr lang="en-US" dirty="0"/>
              <a:t>Training and Testing Phase</a:t>
            </a:r>
          </a:p>
        </p:txBody>
      </p:sp>
      <p:sp>
        <p:nvSpPr>
          <p:cNvPr id="3" name="Content Placeholder 2">
            <a:extLst>
              <a:ext uri="{FF2B5EF4-FFF2-40B4-BE49-F238E27FC236}">
                <a16:creationId xmlns:a16="http://schemas.microsoft.com/office/drawing/2014/main" id="{B8EE7664-E3A3-48D3-B95E-3F47FAAFE9E1}"/>
              </a:ext>
            </a:extLst>
          </p:cNvPr>
          <p:cNvSpPr>
            <a:spLocks noGrp="1"/>
          </p:cNvSpPr>
          <p:nvPr>
            <p:ph idx="1"/>
          </p:nvPr>
        </p:nvSpPr>
        <p:spPr>
          <a:xfrm>
            <a:off x="167951" y="1825625"/>
            <a:ext cx="11877869" cy="2401142"/>
          </a:xfrm>
        </p:spPr>
        <p:txBody>
          <a:bodyPr/>
          <a:lstStyle/>
          <a:p>
            <a:pPr fontAlgn="base"/>
            <a:r>
              <a:rPr lang="en-US" dirty="0"/>
              <a:t>Machine Learning algorithms are an evolution of normal algorithms. They make your programs “smarter”, by allowing them to automatically learn from the data you provide. The algorithm is mainly divided into:</a:t>
            </a:r>
          </a:p>
          <a:p>
            <a:pPr lvl="1" fontAlgn="base"/>
            <a:r>
              <a:rPr lang="en-US" dirty="0"/>
              <a:t>Training Phase</a:t>
            </a:r>
          </a:p>
          <a:p>
            <a:pPr lvl="1" fontAlgn="base"/>
            <a:r>
              <a:rPr lang="en-US" dirty="0"/>
              <a:t>Testing phase</a:t>
            </a:r>
          </a:p>
          <a:p>
            <a:endParaRPr lang="en-US" dirty="0"/>
          </a:p>
        </p:txBody>
      </p:sp>
    </p:spTree>
    <p:extLst>
      <p:ext uri="{BB962C8B-B14F-4D97-AF65-F5344CB8AC3E}">
        <p14:creationId xmlns:p14="http://schemas.microsoft.com/office/powerpoint/2010/main" val="1083059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B346-6F1C-4B9B-8EB8-832E1990C1B8}"/>
              </a:ext>
            </a:extLst>
          </p:cNvPr>
          <p:cNvSpPr>
            <a:spLocks noGrp="1"/>
          </p:cNvSpPr>
          <p:nvPr>
            <p:ph type="title"/>
          </p:nvPr>
        </p:nvSpPr>
        <p:spPr>
          <a:xfrm>
            <a:off x="0" y="0"/>
            <a:ext cx="12192000" cy="1045029"/>
          </a:xfrm>
          <a:solidFill>
            <a:schemeClr val="accent1">
              <a:lumMod val="20000"/>
              <a:lumOff val="80000"/>
            </a:schemeClr>
          </a:solidFill>
        </p:spPr>
        <p:txBody>
          <a:bodyPr>
            <a:normAutofit/>
          </a:bodyPr>
          <a:lstStyle/>
          <a:p>
            <a:r>
              <a:rPr lang="en-US" b="1" dirty="0"/>
              <a:t>Training Phase</a:t>
            </a:r>
            <a:endParaRPr lang="en-US" dirty="0"/>
          </a:p>
        </p:txBody>
      </p:sp>
      <p:sp>
        <p:nvSpPr>
          <p:cNvPr id="3" name="Content Placeholder 2">
            <a:extLst>
              <a:ext uri="{FF2B5EF4-FFF2-40B4-BE49-F238E27FC236}">
                <a16:creationId xmlns:a16="http://schemas.microsoft.com/office/drawing/2014/main" id="{1A578D5B-D3D4-4DEF-B9E5-7CE349F53DB2}"/>
              </a:ext>
            </a:extLst>
          </p:cNvPr>
          <p:cNvSpPr>
            <a:spLocks noGrp="1"/>
          </p:cNvSpPr>
          <p:nvPr>
            <p:ph idx="1"/>
          </p:nvPr>
        </p:nvSpPr>
        <p:spPr>
          <a:xfrm>
            <a:off x="214604" y="1825625"/>
            <a:ext cx="5639080" cy="4351338"/>
          </a:xfrm>
        </p:spPr>
        <p:txBody>
          <a:bodyPr>
            <a:normAutofit/>
          </a:bodyPr>
          <a:lstStyle/>
          <a:p>
            <a:pPr algn="just"/>
            <a:r>
              <a:rPr lang="en-US" sz="2000" dirty="0"/>
              <a:t>You take a randomly selected specimen of mangoes from the market (</a:t>
            </a:r>
            <a:r>
              <a:rPr lang="en-US" sz="2000" b="1" dirty="0"/>
              <a:t>training data</a:t>
            </a:r>
            <a:r>
              <a:rPr lang="en-US" sz="2000" dirty="0"/>
              <a:t>), make a table of all the physical characteristics of each </a:t>
            </a:r>
            <a:r>
              <a:rPr lang="en-US" sz="2000" i="1" dirty="0"/>
              <a:t>mango, like color, size, shape, grown in which part of the country, sold by which vendor, </a:t>
            </a:r>
            <a:r>
              <a:rPr lang="en-US" sz="2000" i="1" dirty="0" err="1"/>
              <a:t>etc</a:t>
            </a:r>
            <a:r>
              <a:rPr lang="en-US" sz="2000" i="1" dirty="0"/>
              <a:t> (</a:t>
            </a:r>
            <a:r>
              <a:rPr lang="en-US" sz="2000" b="1" i="1" dirty="0"/>
              <a:t>features</a:t>
            </a:r>
            <a:r>
              <a:rPr lang="en-US" sz="2000" i="1" dirty="0"/>
              <a:t>), along with the sweetness, juiciness, ripeness of that mango (</a:t>
            </a:r>
            <a:r>
              <a:rPr lang="en-US" sz="2000" b="1" i="1" dirty="0"/>
              <a:t>output variables</a:t>
            </a:r>
            <a:r>
              <a:rPr lang="en-US" sz="2000" i="1" dirty="0"/>
              <a:t>)</a:t>
            </a:r>
            <a:r>
              <a:rPr lang="en-US" sz="2000" dirty="0"/>
              <a:t>. </a:t>
            </a:r>
          </a:p>
          <a:p>
            <a:pPr algn="just"/>
            <a:r>
              <a:rPr lang="en-US" sz="2000" dirty="0"/>
              <a:t>You feed this data to the machine learning algorithm (</a:t>
            </a:r>
            <a:r>
              <a:rPr lang="en-US" sz="2000" b="1" dirty="0"/>
              <a:t>classification/regression</a:t>
            </a:r>
            <a:r>
              <a:rPr lang="en-US" sz="2000" dirty="0"/>
              <a:t>), and it learns a model of the correlation between an average mango’s physical characteristics, and its quality.</a:t>
            </a:r>
          </a:p>
        </p:txBody>
      </p:sp>
      <p:pic>
        <p:nvPicPr>
          <p:cNvPr id="16386" name="Picture 2" descr="training - machine learning tutorial">
            <a:extLst>
              <a:ext uri="{FF2B5EF4-FFF2-40B4-BE49-F238E27FC236}">
                <a16:creationId xmlns:a16="http://schemas.microsoft.com/office/drawing/2014/main" id="{11D719E5-5105-4F0D-B1BD-3478278C92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66" r="1223" b="1"/>
          <a:stretch/>
        </p:blipFill>
        <p:spPr bwMode="auto">
          <a:xfrm>
            <a:off x="6338316" y="1904281"/>
            <a:ext cx="507407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66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B672-48C5-4EBF-A979-80DD50E91238}"/>
              </a:ext>
            </a:extLst>
          </p:cNvPr>
          <p:cNvSpPr>
            <a:spLocks noGrp="1"/>
          </p:cNvSpPr>
          <p:nvPr>
            <p:ph type="title"/>
          </p:nvPr>
        </p:nvSpPr>
        <p:spPr>
          <a:xfrm>
            <a:off x="0" y="18255"/>
            <a:ext cx="12192000" cy="858823"/>
          </a:xfrm>
          <a:solidFill>
            <a:schemeClr val="accent1">
              <a:lumMod val="20000"/>
              <a:lumOff val="80000"/>
            </a:schemeClr>
          </a:solidFill>
        </p:spPr>
        <p:txBody>
          <a:bodyPr>
            <a:normAutofit/>
          </a:bodyPr>
          <a:lstStyle/>
          <a:p>
            <a:r>
              <a:rPr lang="en-US" b="1" dirty="0"/>
              <a:t>Testing Phase</a:t>
            </a:r>
            <a:endParaRPr lang="en-US" dirty="0"/>
          </a:p>
        </p:txBody>
      </p:sp>
      <p:sp>
        <p:nvSpPr>
          <p:cNvPr id="3" name="Content Placeholder 2">
            <a:extLst>
              <a:ext uri="{FF2B5EF4-FFF2-40B4-BE49-F238E27FC236}">
                <a16:creationId xmlns:a16="http://schemas.microsoft.com/office/drawing/2014/main" id="{69FAC9F0-142F-4849-9092-CCEC0966FAC7}"/>
              </a:ext>
            </a:extLst>
          </p:cNvPr>
          <p:cNvSpPr>
            <a:spLocks noGrp="1"/>
          </p:cNvSpPr>
          <p:nvPr>
            <p:ph idx="1"/>
          </p:nvPr>
        </p:nvSpPr>
        <p:spPr>
          <a:xfrm>
            <a:off x="251927" y="1825625"/>
            <a:ext cx="5601757" cy="4351338"/>
          </a:xfrm>
        </p:spPr>
        <p:txBody>
          <a:bodyPr>
            <a:normAutofit/>
          </a:bodyPr>
          <a:lstStyle/>
          <a:p>
            <a:pPr algn="just"/>
            <a:r>
              <a:rPr lang="en-US" sz="2000" dirty="0"/>
              <a:t>Next time when you go shopping, you will measure the characteristics of the mangoes which you are purchasing(</a:t>
            </a:r>
            <a:r>
              <a:rPr lang="en-US" sz="2000" b="1" dirty="0"/>
              <a:t>test data</a:t>
            </a:r>
            <a:r>
              <a:rPr lang="en-US" sz="2000" dirty="0"/>
              <a:t>)and feed it to the Machine Learning algorithm.</a:t>
            </a:r>
          </a:p>
          <a:p>
            <a:pPr algn="just"/>
            <a:r>
              <a:rPr lang="en-US" sz="2000" dirty="0"/>
              <a:t> It will use the model which was computed earlier </a:t>
            </a:r>
            <a:r>
              <a:rPr lang="en-US" sz="2000" i="1" dirty="0"/>
              <a:t>to predict if the mangoes are sweet, ripe and/or juicy</a:t>
            </a:r>
            <a:r>
              <a:rPr lang="en-US" sz="2000" dirty="0"/>
              <a:t>. </a:t>
            </a:r>
          </a:p>
          <a:p>
            <a:pPr algn="just"/>
            <a:r>
              <a:rPr lang="en-US" sz="2000" dirty="0"/>
              <a:t>The algorithm may internally use the rules, similar to the one you manually wrote earlier (for </a:t>
            </a:r>
            <a:r>
              <a:rPr lang="en-US" sz="2000" dirty="0" err="1"/>
              <a:t>eg</a:t>
            </a:r>
            <a:r>
              <a:rPr lang="en-US" sz="2000" dirty="0"/>
              <a:t>, a </a:t>
            </a:r>
            <a:r>
              <a:rPr lang="en-US" sz="2000" b="1" dirty="0"/>
              <a:t>decision tree</a:t>
            </a:r>
            <a:r>
              <a:rPr lang="en-US" sz="2000" dirty="0"/>
              <a:t>). </a:t>
            </a:r>
          </a:p>
          <a:p>
            <a:pPr algn="just"/>
            <a:r>
              <a:rPr lang="en-US" sz="2000" dirty="0"/>
              <a:t>Finally, you can now shop for mangoes with great confidence, without worrying about the details of how to choose the best mangoes.</a:t>
            </a:r>
          </a:p>
        </p:txBody>
      </p:sp>
      <p:pic>
        <p:nvPicPr>
          <p:cNvPr id="17410" name="Picture 2" descr="Testing - Machine Learning Tutorial">
            <a:extLst>
              <a:ext uri="{FF2B5EF4-FFF2-40B4-BE49-F238E27FC236}">
                <a16:creationId xmlns:a16="http://schemas.microsoft.com/office/drawing/2014/main" id="{B633C10F-1B8C-4012-8AC6-3316EDD89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91" r="3965"/>
          <a:stretch/>
        </p:blipFill>
        <p:spPr bwMode="auto">
          <a:xfrm>
            <a:off x="6338316" y="1904281"/>
            <a:ext cx="507407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40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F4EE9-3E7D-44C8-A1F3-29924DBA2AE0}"/>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Conclusion as an Algorithm</a:t>
            </a:r>
            <a:endParaRPr lang="en-US" dirty="0"/>
          </a:p>
        </p:txBody>
      </p:sp>
      <p:sp>
        <p:nvSpPr>
          <p:cNvPr id="3" name="Content Placeholder 2">
            <a:extLst>
              <a:ext uri="{FF2B5EF4-FFF2-40B4-BE49-F238E27FC236}">
                <a16:creationId xmlns:a16="http://schemas.microsoft.com/office/drawing/2014/main" id="{5E086C1B-5A0C-45F2-85BF-7B5ADCCA2856}"/>
              </a:ext>
            </a:extLst>
          </p:cNvPr>
          <p:cNvSpPr>
            <a:spLocks noGrp="1"/>
          </p:cNvSpPr>
          <p:nvPr>
            <p:ph idx="1"/>
          </p:nvPr>
        </p:nvSpPr>
        <p:spPr/>
        <p:txBody>
          <a:bodyPr/>
          <a:lstStyle/>
          <a:p>
            <a:pPr fontAlgn="base"/>
            <a:r>
              <a:rPr lang="en-US" dirty="0"/>
              <a:t>You know what! you can make your algorithm improve over time (</a:t>
            </a:r>
            <a:r>
              <a:rPr lang="en-US" b="1" dirty="0"/>
              <a:t>reinforcement learning</a:t>
            </a:r>
            <a:r>
              <a:rPr lang="en-US" dirty="0"/>
              <a:t>) so that it will improve its accuracy as it gets trained on more and more training dataset. In case it makes a wrong prediction it will update its rule by itself.</a:t>
            </a:r>
          </a:p>
          <a:p>
            <a:pPr fontAlgn="base"/>
            <a:r>
              <a:rPr lang="en-US" dirty="0"/>
              <a:t>The best part of this is, you can use the same algorithm to train different models. You can create one each for predicting the quality of apples, grapes, bananas, or whatever you want.</a:t>
            </a:r>
          </a:p>
          <a:p>
            <a:endParaRPr lang="en-US" dirty="0"/>
          </a:p>
        </p:txBody>
      </p:sp>
    </p:spTree>
    <p:extLst>
      <p:ext uri="{BB962C8B-B14F-4D97-AF65-F5344CB8AC3E}">
        <p14:creationId xmlns:p14="http://schemas.microsoft.com/office/powerpoint/2010/main" val="1845652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6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ai ml and deep learning">
            <a:extLst>
              <a:ext uri="{FF2B5EF4-FFF2-40B4-BE49-F238E27FC236}">
                <a16:creationId xmlns:a16="http://schemas.microsoft.com/office/drawing/2014/main" id="{19AB1E56-A3E2-424A-9393-47379AB4B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015" y="643467"/>
            <a:ext cx="9021969"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B0C2A6D-FF0C-43FF-802E-EF52578ED9D1}"/>
              </a:ext>
            </a:extLst>
          </p:cNvPr>
          <p:cNvSpPr txBox="1">
            <a:spLocks/>
          </p:cNvSpPr>
          <p:nvPr/>
        </p:nvSpPr>
        <p:spPr>
          <a:xfrm>
            <a:off x="838200" y="365125"/>
            <a:ext cx="4069702" cy="6145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 AI , ML and DL</a:t>
            </a:r>
            <a:endParaRPr lang="en-US" dirty="0"/>
          </a:p>
        </p:txBody>
      </p:sp>
    </p:spTree>
    <p:extLst>
      <p:ext uri="{BB962C8B-B14F-4D97-AF65-F5344CB8AC3E}">
        <p14:creationId xmlns:p14="http://schemas.microsoft.com/office/powerpoint/2010/main" val="2596322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45B-75F3-4EDF-B316-A3BA28B79A55}"/>
              </a:ext>
            </a:extLst>
          </p:cNvPr>
          <p:cNvSpPr>
            <a:spLocks noGrp="1"/>
          </p:cNvSpPr>
          <p:nvPr>
            <p:ph type="title"/>
          </p:nvPr>
        </p:nvSpPr>
        <p:spPr>
          <a:xfrm>
            <a:off x="739726" y="2236128"/>
            <a:ext cx="10515600" cy="1325563"/>
          </a:xfrm>
          <a:solidFill>
            <a:schemeClr val="accent1">
              <a:lumMod val="40000"/>
              <a:lumOff val="60000"/>
            </a:schemeClr>
          </a:solidFill>
        </p:spPr>
        <p:txBody>
          <a:bodyPr/>
          <a:lstStyle/>
          <a:p>
            <a:r>
              <a:rPr lang="en-US" b="1" dirty="0" err="1"/>
              <a:t>g.Open</a:t>
            </a:r>
            <a:r>
              <a:rPr lang="en-US" b="1" dirty="0"/>
              <a:t> Source and Commercial  Machine Learning Tools</a:t>
            </a:r>
          </a:p>
        </p:txBody>
      </p:sp>
      <p:sp>
        <p:nvSpPr>
          <p:cNvPr id="3" name="Footer Placeholder 2">
            <a:extLst>
              <a:ext uri="{FF2B5EF4-FFF2-40B4-BE49-F238E27FC236}">
                <a16:creationId xmlns:a16="http://schemas.microsoft.com/office/drawing/2014/main" id="{05619624-4AFA-4644-98CE-FFCDB09469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5040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37DB-9911-4A16-90EA-2FF20B05FA77}"/>
              </a:ext>
            </a:extLst>
          </p:cNvPr>
          <p:cNvSpPr>
            <a:spLocks noGrp="1"/>
          </p:cNvSpPr>
          <p:nvPr>
            <p:ph type="title"/>
          </p:nvPr>
        </p:nvSpPr>
        <p:spPr>
          <a:solidFill>
            <a:schemeClr val="accent1">
              <a:lumMod val="60000"/>
              <a:lumOff val="40000"/>
            </a:schemeClr>
          </a:solidFill>
        </p:spPr>
        <p:txBody>
          <a:bodyPr/>
          <a:lstStyle/>
          <a:p>
            <a:r>
              <a:rPr lang="en-US" b="1" dirty="0"/>
              <a:t>Open Source Too</a:t>
            </a:r>
            <a:r>
              <a:rPr lang="en-US" dirty="0"/>
              <a:t>ls </a:t>
            </a:r>
          </a:p>
        </p:txBody>
      </p:sp>
      <p:sp>
        <p:nvSpPr>
          <p:cNvPr id="3" name="Content Placeholder 2">
            <a:extLst>
              <a:ext uri="{FF2B5EF4-FFF2-40B4-BE49-F238E27FC236}">
                <a16:creationId xmlns:a16="http://schemas.microsoft.com/office/drawing/2014/main" id="{0D46460D-FF13-48C1-9440-4AF74AD5BA93}"/>
              </a:ext>
            </a:extLst>
          </p:cNvPr>
          <p:cNvSpPr>
            <a:spLocks noGrp="1"/>
          </p:cNvSpPr>
          <p:nvPr>
            <p:ph idx="1"/>
          </p:nvPr>
        </p:nvSpPr>
        <p:spPr>
          <a:xfrm>
            <a:off x="838200" y="1825625"/>
            <a:ext cx="4001086" cy="4351338"/>
          </a:xfrm>
        </p:spPr>
        <p:txBody>
          <a:bodyPr>
            <a:normAutofit fontScale="92500" lnSpcReduction="20000"/>
          </a:bodyPr>
          <a:lstStyle/>
          <a:p>
            <a:pPr marL="514350" indent="-514350">
              <a:buFont typeface="+mj-lt"/>
              <a:buAutoNum type="arabicPeriod"/>
            </a:pPr>
            <a:r>
              <a:rPr lang="en-US" dirty="0"/>
              <a:t>Scikit Learn </a:t>
            </a:r>
          </a:p>
          <a:p>
            <a:pPr marL="514350" indent="-514350">
              <a:buFont typeface="+mj-lt"/>
              <a:buAutoNum type="arabicPeriod"/>
            </a:pPr>
            <a:r>
              <a:rPr lang="en-US" dirty="0"/>
              <a:t>Shogun</a:t>
            </a:r>
          </a:p>
          <a:p>
            <a:pPr marL="514350" indent="-514350">
              <a:buFont typeface="+mj-lt"/>
              <a:buAutoNum type="arabicPeriod"/>
            </a:pPr>
            <a:r>
              <a:rPr lang="en-US" dirty="0"/>
              <a:t>Accord.NET Framework</a:t>
            </a:r>
          </a:p>
          <a:p>
            <a:pPr marL="514350" indent="-514350">
              <a:buFont typeface="+mj-lt"/>
              <a:buAutoNum type="arabicPeriod"/>
            </a:pPr>
            <a:r>
              <a:rPr lang="en-US" dirty="0"/>
              <a:t>Spark </a:t>
            </a:r>
            <a:r>
              <a:rPr lang="en-US" dirty="0" err="1"/>
              <a:t>MLlib</a:t>
            </a:r>
            <a:endParaRPr lang="en-US" dirty="0"/>
          </a:p>
          <a:p>
            <a:pPr marL="514350" indent="-514350">
              <a:buFont typeface="+mj-lt"/>
              <a:buAutoNum type="arabicPeriod"/>
            </a:pPr>
            <a:r>
              <a:rPr lang="en-US" dirty="0"/>
              <a:t>H20</a:t>
            </a:r>
          </a:p>
          <a:p>
            <a:pPr marL="514350" indent="-514350">
              <a:buFont typeface="+mj-lt"/>
              <a:buAutoNum type="arabicPeriod"/>
            </a:pPr>
            <a:r>
              <a:rPr lang="en-US" dirty="0" err="1"/>
              <a:t>Coudera</a:t>
            </a:r>
            <a:r>
              <a:rPr lang="en-US" dirty="0"/>
              <a:t> Oryx</a:t>
            </a:r>
          </a:p>
          <a:p>
            <a:pPr marL="514350" indent="-514350">
              <a:buFont typeface="+mj-lt"/>
              <a:buAutoNum type="arabicPeriod"/>
            </a:pPr>
            <a:r>
              <a:rPr lang="en-US" dirty="0" err="1"/>
              <a:t>GoLearn</a:t>
            </a:r>
            <a:endParaRPr lang="en-US" dirty="0"/>
          </a:p>
          <a:p>
            <a:pPr marL="514350" indent="-514350">
              <a:buFont typeface="+mj-lt"/>
              <a:buAutoNum type="arabicPeriod"/>
            </a:pPr>
            <a:r>
              <a:rPr lang="en-US" dirty="0"/>
              <a:t>Weka</a:t>
            </a:r>
          </a:p>
          <a:p>
            <a:pPr marL="514350" indent="-514350">
              <a:buFont typeface="+mj-lt"/>
              <a:buAutoNum type="arabicPeriod"/>
            </a:pPr>
            <a:r>
              <a:rPr lang="en-US" dirty="0"/>
              <a:t>Deep Learn.js</a:t>
            </a:r>
          </a:p>
          <a:p>
            <a:pPr marL="514350" indent="-514350">
              <a:buFont typeface="+mj-lt"/>
              <a:buAutoNum type="arabicPeriod"/>
            </a:pPr>
            <a:r>
              <a:rPr lang="en-US" dirty="0" err="1"/>
              <a:t>ConvNet.Js</a:t>
            </a:r>
            <a:endParaRPr lang="en-US" dirty="0"/>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1D058678-9285-4585-9AFB-9C5AB58B8D7E}"/>
              </a:ext>
            </a:extLst>
          </p:cNvPr>
          <p:cNvSpPr txBox="1">
            <a:spLocks/>
          </p:cNvSpPr>
          <p:nvPr/>
        </p:nvSpPr>
        <p:spPr>
          <a:xfrm>
            <a:off x="6096000" y="167918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11"/>
            </a:pPr>
            <a:r>
              <a:rPr lang="en-US" dirty="0" err="1"/>
              <a:t>OpenAI</a:t>
            </a:r>
            <a:r>
              <a:rPr lang="en-US" dirty="0"/>
              <a:t> </a:t>
            </a:r>
          </a:p>
          <a:p>
            <a:pPr marL="514350" indent="-514350">
              <a:buFont typeface="+mj-lt"/>
              <a:buAutoNum type="arabicPeriod" startAt="11"/>
            </a:pPr>
            <a:r>
              <a:rPr lang="en-US" dirty="0"/>
              <a:t>TensorFlow</a:t>
            </a:r>
          </a:p>
          <a:p>
            <a:pPr marL="514350" indent="-514350">
              <a:buFont typeface="+mj-lt"/>
              <a:buAutoNum type="arabicPeriod" startAt="11"/>
            </a:pPr>
            <a:r>
              <a:rPr lang="en-US" dirty="0" err="1"/>
              <a:t>Keras</a:t>
            </a:r>
            <a:endParaRPr lang="en-US" dirty="0"/>
          </a:p>
          <a:p>
            <a:pPr marL="514350" indent="-514350">
              <a:buFont typeface="+mj-lt"/>
              <a:buAutoNum type="arabicPeriod" startAt="11"/>
            </a:pPr>
            <a:r>
              <a:rPr lang="en-US" dirty="0" err="1"/>
              <a:t>Charnn</a:t>
            </a:r>
            <a:endParaRPr lang="en-US" dirty="0"/>
          </a:p>
          <a:p>
            <a:pPr marL="514350" indent="-514350">
              <a:buFont typeface="+mj-lt"/>
              <a:buAutoNum type="arabicPeriod" startAt="11"/>
            </a:pPr>
            <a:r>
              <a:rPr lang="en-US" dirty="0" err="1"/>
              <a:t>PaddlePAddle</a:t>
            </a:r>
            <a:endParaRPr lang="en-US" dirty="0"/>
          </a:p>
          <a:p>
            <a:pPr marL="514350" indent="-514350">
              <a:buFont typeface="+mj-lt"/>
              <a:buAutoNum type="arabicPeriod" startAt="11"/>
            </a:pPr>
            <a:r>
              <a:rPr lang="en-US" dirty="0"/>
              <a:t>CNTK</a:t>
            </a:r>
          </a:p>
          <a:p>
            <a:pPr marL="514350" indent="-514350">
              <a:buFont typeface="+mj-lt"/>
              <a:buAutoNum type="arabicPeriod" startAt="11"/>
            </a:pPr>
            <a:r>
              <a:rPr lang="en-US" dirty="0"/>
              <a:t>R</a:t>
            </a:r>
          </a:p>
          <a:p>
            <a:pPr marL="514350" indent="-514350">
              <a:buFont typeface="+mj-lt"/>
              <a:buAutoNum type="arabicPeriod" startAt="11"/>
            </a:pPr>
            <a:r>
              <a:rPr lang="en-US" dirty="0"/>
              <a:t>Monte Carlo ML Library</a:t>
            </a:r>
          </a:p>
          <a:p>
            <a:pPr marL="514350" indent="-514350">
              <a:buFont typeface="+mj-lt"/>
              <a:buAutoNum type="arabicPeriod" startAt="11"/>
            </a:pPr>
            <a:r>
              <a:rPr lang="en-US" dirty="0"/>
              <a:t>Octave Forge </a:t>
            </a:r>
          </a:p>
          <a:p>
            <a:pPr marL="514350" indent="-514350">
              <a:buFont typeface="+mj-lt"/>
              <a:buAutoNum type="arabicPeriod" startAt="11"/>
            </a:pPr>
            <a:endParaRPr lang="en-US" dirty="0"/>
          </a:p>
          <a:p>
            <a:pPr marL="514350" indent="-514350">
              <a:buFont typeface="+mj-lt"/>
              <a:buAutoNum type="arabicPeriod" startAt="11"/>
            </a:pPr>
            <a:endParaRPr lang="en-US" dirty="0"/>
          </a:p>
        </p:txBody>
      </p:sp>
      <p:sp>
        <p:nvSpPr>
          <p:cNvPr id="5" name="Footer Placeholder 4">
            <a:extLst>
              <a:ext uri="{FF2B5EF4-FFF2-40B4-BE49-F238E27FC236}">
                <a16:creationId xmlns:a16="http://schemas.microsoft.com/office/drawing/2014/main" id="{D771380C-CE6E-4455-BC47-B7F65EDDFD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05425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75B5-050D-4BFD-ADD2-7F11FE0946C0}"/>
              </a:ext>
            </a:extLst>
          </p:cNvPr>
          <p:cNvSpPr>
            <a:spLocks noGrp="1"/>
          </p:cNvSpPr>
          <p:nvPr>
            <p:ph type="title"/>
          </p:nvPr>
        </p:nvSpPr>
        <p:spPr>
          <a:solidFill>
            <a:schemeClr val="accent1">
              <a:lumMod val="60000"/>
              <a:lumOff val="40000"/>
            </a:schemeClr>
          </a:solidFill>
        </p:spPr>
        <p:txBody>
          <a:bodyPr/>
          <a:lstStyle/>
          <a:p>
            <a:r>
              <a:rPr lang="en-US" b="1" dirty="0"/>
              <a:t>Commercial Tools</a:t>
            </a:r>
          </a:p>
        </p:txBody>
      </p:sp>
      <p:sp>
        <p:nvSpPr>
          <p:cNvPr id="3" name="Content Placeholder 2">
            <a:extLst>
              <a:ext uri="{FF2B5EF4-FFF2-40B4-BE49-F238E27FC236}">
                <a16:creationId xmlns:a16="http://schemas.microsoft.com/office/drawing/2014/main" id="{B5224F7C-FCDD-4A14-988D-04F05F75C6CF}"/>
              </a:ext>
            </a:extLst>
          </p:cNvPr>
          <p:cNvSpPr>
            <a:spLocks noGrp="1"/>
          </p:cNvSpPr>
          <p:nvPr>
            <p:ph idx="1"/>
          </p:nvPr>
        </p:nvSpPr>
        <p:spPr/>
        <p:txBody>
          <a:bodyPr/>
          <a:lstStyle/>
          <a:p>
            <a:pPr marL="514350" indent="-514350">
              <a:buFont typeface="+mj-lt"/>
              <a:buAutoNum type="arabicPeriod"/>
            </a:pPr>
            <a:r>
              <a:rPr lang="en-US" dirty="0"/>
              <a:t>Microsoft Azure Machine Learning </a:t>
            </a:r>
          </a:p>
          <a:p>
            <a:pPr marL="514350" indent="-514350">
              <a:buFont typeface="+mj-lt"/>
              <a:buAutoNum type="arabicPeriod"/>
            </a:pPr>
            <a:r>
              <a:rPr lang="en-US" dirty="0"/>
              <a:t>SAS Enterprise Miner </a:t>
            </a:r>
          </a:p>
          <a:p>
            <a:pPr marL="514350" indent="-514350">
              <a:buFont typeface="+mj-lt"/>
              <a:buAutoNum type="arabicPeriod"/>
            </a:pPr>
            <a:r>
              <a:rPr lang="en-US" dirty="0"/>
              <a:t>IBM SPSS Modeler</a:t>
            </a:r>
          </a:p>
          <a:p>
            <a:pPr marL="514350" indent="-514350">
              <a:buFont typeface="+mj-lt"/>
              <a:buAutoNum type="arabicPeriod"/>
            </a:pPr>
            <a:r>
              <a:rPr lang="en-US" dirty="0"/>
              <a:t>RapidMiner</a:t>
            </a:r>
          </a:p>
          <a:p>
            <a:pPr marL="514350" indent="-514350">
              <a:buFont typeface="+mj-lt"/>
              <a:buAutoNum type="arabicPeriod"/>
            </a:pPr>
            <a:r>
              <a:rPr lang="en-US" dirty="0"/>
              <a:t>Apache Mahout</a:t>
            </a:r>
          </a:p>
          <a:p>
            <a:pPr marL="514350" indent="-514350">
              <a:buFont typeface="+mj-lt"/>
              <a:buAutoNum type="arabicPeriod"/>
            </a:pPr>
            <a:r>
              <a:rPr lang="en-US" dirty="0"/>
              <a:t>MATLAB</a:t>
            </a:r>
          </a:p>
          <a:p>
            <a:pPr marL="514350" indent="-514350">
              <a:buFont typeface="+mj-lt"/>
              <a:buAutoNum type="arabicPeriod"/>
            </a:pPr>
            <a:r>
              <a:rPr lang="en-US" dirty="0"/>
              <a:t>Oracle Data Mining</a:t>
            </a:r>
          </a:p>
          <a:p>
            <a:endParaRPr lang="en-US" dirty="0"/>
          </a:p>
        </p:txBody>
      </p:sp>
      <p:sp>
        <p:nvSpPr>
          <p:cNvPr id="4" name="Footer Placeholder 3">
            <a:extLst>
              <a:ext uri="{FF2B5EF4-FFF2-40B4-BE49-F238E27FC236}">
                <a16:creationId xmlns:a16="http://schemas.microsoft.com/office/drawing/2014/main" id="{B2E8027C-926D-4D98-A207-A83B4716E2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90020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0DF0C6-4443-4BA6-AB07-F8DB54D8427D}"/>
              </a:ext>
            </a:extLst>
          </p:cNvPr>
          <p:cNvSpPr txBox="1"/>
          <p:nvPr/>
        </p:nvSpPr>
        <p:spPr>
          <a:xfrm>
            <a:off x="345232" y="317241"/>
            <a:ext cx="11140752" cy="769441"/>
          </a:xfrm>
          <a:prstGeom prst="rect">
            <a:avLst/>
          </a:prstGeom>
          <a:solidFill>
            <a:schemeClr val="accent5">
              <a:lumMod val="20000"/>
              <a:lumOff val="80000"/>
            </a:schemeClr>
          </a:solidFill>
        </p:spPr>
        <p:txBody>
          <a:bodyPr wrap="square" rtlCol="0">
            <a:spAutoFit/>
          </a:bodyPr>
          <a:lstStyle/>
          <a:p>
            <a:r>
              <a:rPr lang="en-US" sz="4400" b="1" dirty="0"/>
              <a:t>Steps involved in  machine learning </a:t>
            </a:r>
          </a:p>
        </p:txBody>
      </p:sp>
      <p:sp>
        <p:nvSpPr>
          <p:cNvPr id="3" name="TextBox 2">
            <a:extLst>
              <a:ext uri="{FF2B5EF4-FFF2-40B4-BE49-F238E27FC236}">
                <a16:creationId xmlns:a16="http://schemas.microsoft.com/office/drawing/2014/main" id="{BB8C938B-C023-4F00-B4D2-646677C12632}"/>
              </a:ext>
            </a:extLst>
          </p:cNvPr>
          <p:cNvSpPr txBox="1"/>
          <p:nvPr/>
        </p:nvSpPr>
        <p:spPr>
          <a:xfrm>
            <a:off x="587829" y="1397675"/>
            <a:ext cx="6120882" cy="4401205"/>
          </a:xfrm>
          <a:prstGeom prst="rect">
            <a:avLst/>
          </a:prstGeom>
          <a:noFill/>
        </p:spPr>
        <p:txBody>
          <a:bodyPr wrap="square" rtlCol="0">
            <a:spAutoFit/>
          </a:bodyPr>
          <a:lstStyle/>
          <a:p>
            <a:pPr marL="342900" indent="-342900">
              <a:buAutoNum type="arabicPeriod"/>
            </a:pPr>
            <a:r>
              <a:rPr lang="en-US" sz="4000" b="1" dirty="0"/>
              <a:t>Collecting Data </a:t>
            </a:r>
          </a:p>
          <a:p>
            <a:pPr marL="342900" indent="-342900">
              <a:buAutoNum type="arabicPeriod"/>
            </a:pPr>
            <a:r>
              <a:rPr lang="en-US" sz="4000" b="1" dirty="0"/>
              <a:t>Cleaning Data</a:t>
            </a:r>
          </a:p>
          <a:p>
            <a:pPr marL="342900" indent="-342900">
              <a:buAutoNum type="arabicPeriod"/>
            </a:pPr>
            <a:r>
              <a:rPr lang="en-US" sz="4000" b="1" dirty="0"/>
              <a:t>Analyze Data </a:t>
            </a:r>
          </a:p>
          <a:p>
            <a:pPr marL="342900" indent="-342900">
              <a:buAutoNum type="arabicPeriod"/>
            </a:pPr>
            <a:r>
              <a:rPr lang="en-US" sz="4000" b="1" dirty="0"/>
              <a:t>Build Model</a:t>
            </a:r>
          </a:p>
          <a:p>
            <a:pPr marL="342900" indent="-342900">
              <a:buAutoNum type="arabicPeriod"/>
            </a:pPr>
            <a:r>
              <a:rPr lang="en-US" sz="4000" b="1" dirty="0"/>
              <a:t>Train the Algorithm</a:t>
            </a:r>
          </a:p>
          <a:p>
            <a:pPr marL="342900" indent="-342900">
              <a:buAutoNum type="arabicPeriod"/>
            </a:pPr>
            <a:r>
              <a:rPr lang="en-US" sz="4000" b="1" dirty="0"/>
              <a:t>Test the Algorithm</a:t>
            </a:r>
          </a:p>
          <a:p>
            <a:pPr marL="342900" indent="-342900">
              <a:buAutoNum type="arabicPeriod"/>
            </a:pPr>
            <a:r>
              <a:rPr lang="en-US" sz="4000" b="1" dirty="0"/>
              <a:t>Use it</a:t>
            </a:r>
          </a:p>
        </p:txBody>
      </p:sp>
    </p:spTree>
    <p:extLst>
      <p:ext uri="{BB962C8B-B14F-4D97-AF65-F5344CB8AC3E}">
        <p14:creationId xmlns:p14="http://schemas.microsoft.com/office/powerpoint/2010/main" val="22896566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BDE04-BDD2-464F-B1EB-C49D7A788ABA}"/>
              </a:ext>
            </a:extLst>
          </p:cNvPr>
          <p:cNvSpPr>
            <a:spLocks noGrp="1"/>
          </p:cNvSpPr>
          <p:nvPr>
            <p:ph type="title" idx="4294967295"/>
          </p:nvPr>
        </p:nvSpPr>
        <p:spPr>
          <a:xfrm>
            <a:off x="1054359" y="178513"/>
            <a:ext cx="10515600" cy="1325563"/>
          </a:xfrm>
          <a:solidFill>
            <a:schemeClr val="accent1">
              <a:lumMod val="40000"/>
              <a:lumOff val="60000"/>
            </a:schemeClr>
          </a:solidFill>
        </p:spPr>
        <p:txBody>
          <a:bodyPr/>
          <a:lstStyle/>
          <a:p>
            <a:r>
              <a:rPr lang="en-US" b="1" dirty="0" err="1"/>
              <a:t>i</a:t>
            </a:r>
            <a:r>
              <a:rPr lang="en-US" b="1" dirty="0"/>
              <a:t>. </a:t>
            </a:r>
            <a:r>
              <a:rPr lang="en-US" dirty="0"/>
              <a:t>Simple Machine Learning Application</a:t>
            </a:r>
          </a:p>
        </p:txBody>
      </p:sp>
      <p:pic>
        <p:nvPicPr>
          <p:cNvPr id="5" name="Picture 4">
            <a:extLst>
              <a:ext uri="{FF2B5EF4-FFF2-40B4-BE49-F238E27FC236}">
                <a16:creationId xmlns:a16="http://schemas.microsoft.com/office/drawing/2014/main" id="{F067FA13-E980-4A0E-956E-C813410FBA45}"/>
              </a:ext>
            </a:extLst>
          </p:cNvPr>
          <p:cNvPicPr>
            <a:picLocks noChangeAspect="1"/>
          </p:cNvPicPr>
          <p:nvPr/>
        </p:nvPicPr>
        <p:blipFill>
          <a:blip r:embed="rId2"/>
          <a:stretch>
            <a:fillRect/>
          </a:stretch>
        </p:blipFill>
        <p:spPr>
          <a:xfrm>
            <a:off x="6658522" y="1690688"/>
            <a:ext cx="4211641" cy="3297794"/>
          </a:xfrm>
          <a:prstGeom prst="rect">
            <a:avLst/>
          </a:prstGeom>
        </p:spPr>
      </p:pic>
      <p:sp>
        <p:nvSpPr>
          <p:cNvPr id="8" name="AutoShape 2" descr="image.png">
            <a:extLst>
              <a:ext uri="{FF2B5EF4-FFF2-40B4-BE49-F238E27FC236}">
                <a16:creationId xmlns:a16="http://schemas.microsoft.com/office/drawing/2014/main" id="{81822D95-99BD-4852-B3E5-FBCC5BE99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fruit classification with decision tree">
            <a:extLst>
              <a:ext uri="{FF2B5EF4-FFF2-40B4-BE49-F238E27FC236}">
                <a16:creationId xmlns:a16="http://schemas.microsoft.com/office/drawing/2014/main" id="{58FB0194-9B28-4DFA-8990-A3D21B66FA9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F92796FD-13C6-430D-A584-DDAB279C23DD}"/>
              </a:ext>
            </a:extLst>
          </p:cNvPr>
          <p:cNvPicPr>
            <a:picLocks noChangeAspect="1"/>
          </p:cNvPicPr>
          <p:nvPr/>
        </p:nvPicPr>
        <p:blipFill>
          <a:blip r:embed="rId3"/>
          <a:stretch>
            <a:fillRect/>
          </a:stretch>
        </p:blipFill>
        <p:spPr>
          <a:xfrm>
            <a:off x="976586" y="2334403"/>
            <a:ext cx="5476875" cy="3028950"/>
          </a:xfrm>
          <a:prstGeom prst="rect">
            <a:avLst/>
          </a:prstGeom>
        </p:spPr>
      </p:pic>
    </p:spTree>
    <p:extLst>
      <p:ext uri="{BB962C8B-B14F-4D97-AF65-F5344CB8AC3E}">
        <p14:creationId xmlns:p14="http://schemas.microsoft.com/office/powerpoint/2010/main" val="159206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B8056-E67E-4B25-A773-9C71A49D03AC}"/>
              </a:ext>
            </a:extLst>
          </p:cNvPr>
          <p:cNvSpPr>
            <a:spLocks noGrp="1"/>
          </p:cNvSpPr>
          <p:nvPr>
            <p:ph type="title"/>
          </p:nvPr>
        </p:nvSpPr>
        <p:spPr>
          <a:xfrm>
            <a:off x="754225" y="2641795"/>
            <a:ext cx="10515600" cy="1325563"/>
          </a:xfrm>
          <a:solidFill>
            <a:schemeClr val="tx2">
              <a:lumMod val="20000"/>
              <a:lumOff val="80000"/>
            </a:schemeClr>
          </a:solidFill>
        </p:spPr>
        <p:txBody>
          <a:bodyPr/>
          <a:lstStyle/>
          <a:p>
            <a:r>
              <a:rPr lang="en-US" b="1" dirty="0"/>
              <a:t>Why Machine Learning ?</a:t>
            </a:r>
          </a:p>
        </p:txBody>
      </p:sp>
    </p:spTree>
    <p:extLst>
      <p:ext uri="{BB962C8B-B14F-4D97-AF65-F5344CB8AC3E}">
        <p14:creationId xmlns:p14="http://schemas.microsoft.com/office/powerpoint/2010/main" val="47821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45D7E2-4545-494C-8FB5-D09AC2E52484}"/>
              </a:ext>
            </a:extLst>
          </p:cNvPr>
          <p:cNvPicPr>
            <a:picLocks noGrp="1" noChangeAspect="1"/>
          </p:cNvPicPr>
          <p:nvPr>
            <p:ph idx="1"/>
          </p:nvPr>
        </p:nvPicPr>
        <p:blipFill>
          <a:blip r:embed="rId2"/>
          <a:stretch>
            <a:fillRect/>
          </a:stretch>
        </p:blipFill>
        <p:spPr>
          <a:xfrm>
            <a:off x="524458" y="2219325"/>
            <a:ext cx="4686300" cy="2419350"/>
          </a:xfrm>
          <a:prstGeom prst="rect">
            <a:avLst/>
          </a:prstGeom>
        </p:spPr>
      </p:pic>
      <p:pic>
        <p:nvPicPr>
          <p:cNvPr id="5" name="Picture 4">
            <a:extLst>
              <a:ext uri="{FF2B5EF4-FFF2-40B4-BE49-F238E27FC236}">
                <a16:creationId xmlns:a16="http://schemas.microsoft.com/office/drawing/2014/main" id="{F067FA13-E980-4A0E-956E-C813410FBA45}"/>
              </a:ext>
            </a:extLst>
          </p:cNvPr>
          <p:cNvPicPr>
            <a:picLocks noChangeAspect="1"/>
          </p:cNvPicPr>
          <p:nvPr/>
        </p:nvPicPr>
        <p:blipFill>
          <a:blip r:embed="rId3"/>
          <a:stretch>
            <a:fillRect/>
          </a:stretch>
        </p:blipFill>
        <p:spPr>
          <a:xfrm>
            <a:off x="6658522" y="1690688"/>
            <a:ext cx="4211641" cy="3297794"/>
          </a:xfrm>
          <a:prstGeom prst="rect">
            <a:avLst/>
          </a:prstGeom>
        </p:spPr>
      </p:pic>
    </p:spTree>
    <p:extLst>
      <p:ext uri="{BB962C8B-B14F-4D97-AF65-F5344CB8AC3E}">
        <p14:creationId xmlns:p14="http://schemas.microsoft.com/office/powerpoint/2010/main" val="1885664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9A9086-F635-405C-9F5B-B57D671BA104}"/>
              </a:ext>
            </a:extLst>
          </p:cNvPr>
          <p:cNvPicPr>
            <a:picLocks noGrp="1" noChangeAspect="1"/>
          </p:cNvPicPr>
          <p:nvPr>
            <p:ph idx="1"/>
          </p:nvPr>
        </p:nvPicPr>
        <p:blipFill>
          <a:blip r:embed="rId2"/>
          <a:stretch>
            <a:fillRect/>
          </a:stretch>
        </p:blipFill>
        <p:spPr>
          <a:xfrm>
            <a:off x="6393232" y="2380142"/>
            <a:ext cx="4762500" cy="1809750"/>
          </a:xfrm>
          <a:prstGeom prst="rect">
            <a:avLst/>
          </a:prstGeom>
        </p:spPr>
      </p:pic>
      <p:pic>
        <p:nvPicPr>
          <p:cNvPr id="4" name="Picture 3">
            <a:extLst>
              <a:ext uri="{FF2B5EF4-FFF2-40B4-BE49-F238E27FC236}">
                <a16:creationId xmlns:a16="http://schemas.microsoft.com/office/drawing/2014/main" id="{7E6C9D92-97BB-40A1-8CBF-8FD102CFA4D8}"/>
              </a:ext>
            </a:extLst>
          </p:cNvPr>
          <p:cNvPicPr>
            <a:picLocks noChangeAspect="1"/>
          </p:cNvPicPr>
          <p:nvPr/>
        </p:nvPicPr>
        <p:blipFill>
          <a:blip r:embed="rId3"/>
          <a:stretch>
            <a:fillRect/>
          </a:stretch>
        </p:blipFill>
        <p:spPr>
          <a:xfrm>
            <a:off x="586274" y="1173383"/>
            <a:ext cx="4829175" cy="3943350"/>
          </a:xfrm>
          <a:prstGeom prst="rect">
            <a:avLst/>
          </a:prstGeom>
        </p:spPr>
      </p:pic>
    </p:spTree>
    <p:extLst>
      <p:ext uri="{BB962C8B-B14F-4D97-AF65-F5344CB8AC3E}">
        <p14:creationId xmlns:p14="http://schemas.microsoft.com/office/powerpoint/2010/main" val="2979900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3D9ED-5AE4-4B26-9EAF-28ECEE8F7F2F}"/>
              </a:ext>
            </a:extLst>
          </p:cNvPr>
          <p:cNvPicPr>
            <a:picLocks noChangeAspect="1"/>
          </p:cNvPicPr>
          <p:nvPr/>
        </p:nvPicPr>
        <p:blipFill>
          <a:blip r:embed="rId2"/>
          <a:stretch>
            <a:fillRect/>
          </a:stretch>
        </p:blipFill>
        <p:spPr>
          <a:xfrm>
            <a:off x="3173476" y="1130365"/>
            <a:ext cx="5229225" cy="3981450"/>
          </a:xfrm>
          <a:prstGeom prst="rect">
            <a:avLst/>
          </a:prstGeom>
        </p:spPr>
      </p:pic>
    </p:spTree>
    <p:extLst>
      <p:ext uri="{BB962C8B-B14F-4D97-AF65-F5344CB8AC3E}">
        <p14:creationId xmlns:p14="http://schemas.microsoft.com/office/powerpoint/2010/main" val="1264286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7479E-173A-45D9-827E-8F89C6424C25}"/>
              </a:ext>
            </a:extLst>
          </p:cNvPr>
          <p:cNvPicPr>
            <a:picLocks noChangeAspect="1"/>
          </p:cNvPicPr>
          <p:nvPr/>
        </p:nvPicPr>
        <p:blipFill>
          <a:blip r:embed="rId2"/>
          <a:stretch>
            <a:fillRect/>
          </a:stretch>
        </p:blipFill>
        <p:spPr>
          <a:xfrm>
            <a:off x="2419350" y="2386012"/>
            <a:ext cx="7353300" cy="2085975"/>
          </a:xfrm>
          <a:prstGeom prst="rect">
            <a:avLst/>
          </a:prstGeom>
        </p:spPr>
      </p:pic>
    </p:spTree>
    <p:extLst>
      <p:ext uri="{BB962C8B-B14F-4D97-AF65-F5344CB8AC3E}">
        <p14:creationId xmlns:p14="http://schemas.microsoft.com/office/powerpoint/2010/main" val="2123537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BEB36-B9D8-4B19-9ADA-4AD379A080BD}"/>
              </a:ext>
            </a:extLst>
          </p:cNvPr>
          <p:cNvPicPr>
            <a:picLocks noChangeAspect="1"/>
          </p:cNvPicPr>
          <p:nvPr/>
        </p:nvPicPr>
        <p:blipFill>
          <a:blip r:embed="rId2"/>
          <a:stretch>
            <a:fillRect/>
          </a:stretch>
        </p:blipFill>
        <p:spPr>
          <a:xfrm>
            <a:off x="1928812" y="1662112"/>
            <a:ext cx="8334375" cy="3533775"/>
          </a:xfrm>
          <a:prstGeom prst="rect">
            <a:avLst/>
          </a:prstGeom>
        </p:spPr>
      </p:pic>
    </p:spTree>
    <p:extLst>
      <p:ext uri="{BB962C8B-B14F-4D97-AF65-F5344CB8AC3E}">
        <p14:creationId xmlns:p14="http://schemas.microsoft.com/office/powerpoint/2010/main" val="1180677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D6D5-7650-4476-B13F-EF0E6603F62C}"/>
              </a:ext>
            </a:extLst>
          </p:cNvPr>
          <p:cNvSpPr>
            <a:spLocks noGrp="1"/>
          </p:cNvSpPr>
          <p:nvPr>
            <p:ph type="title"/>
          </p:nvPr>
        </p:nvSpPr>
        <p:spPr>
          <a:xfrm>
            <a:off x="3469433" y="2389868"/>
            <a:ext cx="4722845" cy="1325563"/>
          </a:xfrm>
        </p:spPr>
        <p:txBody>
          <a:bodyPr/>
          <a:lstStyle/>
          <a:p>
            <a:r>
              <a:rPr lang="en-US" dirty="0"/>
              <a:t>Hands On</a:t>
            </a:r>
          </a:p>
        </p:txBody>
      </p:sp>
    </p:spTree>
    <p:extLst>
      <p:ext uri="{BB962C8B-B14F-4D97-AF65-F5344CB8AC3E}">
        <p14:creationId xmlns:p14="http://schemas.microsoft.com/office/powerpoint/2010/main" val="3380059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D6D5-7650-4476-B13F-EF0E6603F62C}"/>
              </a:ext>
            </a:extLst>
          </p:cNvPr>
          <p:cNvSpPr>
            <a:spLocks noGrp="1"/>
          </p:cNvSpPr>
          <p:nvPr>
            <p:ph type="title"/>
          </p:nvPr>
        </p:nvSpPr>
        <p:spPr>
          <a:xfrm>
            <a:off x="3469433" y="2389868"/>
            <a:ext cx="4722845" cy="1325563"/>
          </a:xfrm>
        </p:spPr>
        <p:txBody>
          <a:bodyPr/>
          <a:lstStyle/>
          <a:p>
            <a:r>
              <a:rPr lang="en-US" dirty="0"/>
              <a:t>End of Day1 Part1</a:t>
            </a:r>
          </a:p>
        </p:txBody>
      </p:sp>
    </p:spTree>
    <p:extLst>
      <p:ext uri="{BB962C8B-B14F-4D97-AF65-F5344CB8AC3E}">
        <p14:creationId xmlns:p14="http://schemas.microsoft.com/office/powerpoint/2010/main" val="693586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4E21-67BF-4CD5-BEEB-238E0D2B62FF}"/>
              </a:ext>
            </a:extLst>
          </p:cNvPr>
          <p:cNvSpPr>
            <a:spLocks noGrp="1"/>
          </p:cNvSpPr>
          <p:nvPr>
            <p:ph type="title"/>
          </p:nvPr>
        </p:nvSpPr>
        <p:spPr>
          <a:xfrm>
            <a:off x="606490" y="2576479"/>
            <a:ext cx="11290040" cy="1132180"/>
          </a:xfrm>
        </p:spPr>
        <p:txBody>
          <a:bodyPr>
            <a:noAutofit/>
          </a:bodyPr>
          <a:lstStyle/>
          <a:p>
            <a:r>
              <a:rPr lang="en-US" sz="9600" b="1" dirty="0">
                <a:solidFill>
                  <a:srgbClr val="C00000"/>
                </a:solidFill>
              </a:rPr>
              <a:t>2 .Data Preprocessing </a:t>
            </a:r>
          </a:p>
        </p:txBody>
      </p:sp>
    </p:spTree>
    <p:extLst>
      <p:ext uri="{BB962C8B-B14F-4D97-AF65-F5344CB8AC3E}">
        <p14:creationId xmlns:p14="http://schemas.microsoft.com/office/powerpoint/2010/main" val="177905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CB0F-F66B-43D0-83B9-36FF5720E8DF}"/>
              </a:ext>
            </a:extLst>
          </p:cNvPr>
          <p:cNvSpPr>
            <a:spLocks noGrp="1"/>
          </p:cNvSpPr>
          <p:nvPr>
            <p:ph type="title"/>
          </p:nvPr>
        </p:nvSpPr>
        <p:spPr>
          <a:solidFill>
            <a:schemeClr val="accent1">
              <a:lumMod val="20000"/>
              <a:lumOff val="80000"/>
            </a:schemeClr>
          </a:solidFill>
        </p:spPr>
        <p:txBody>
          <a:bodyPr/>
          <a:lstStyle/>
          <a:p>
            <a:r>
              <a:rPr lang="en-US" b="1" dirty="0"/>
              <a:t>Data Sets</a:t>
            </a:r>
          </a:p>
        </p:txBody>
      </p:sp>
      <p:sp>
        <p:nvSpPr>
          <p:cNvPr id="3" name="Content Placeholder 2">
            <a:extLst>
              <a:ext uri="{FF2B5EF4-FFF2-40B4-BE49-F238E27FC236}">
                <a16:creationId xmlns:a16="http://schemas.microsoft.com/office/drawing/2014/main" id="{1A57583C-6456-4A7D-86D4-2641C2852F2E}"/>
              </a:ext>
            </a:extLst>
          </p:cNvPr>
          <p:cNvSpPr>
            <a:spLocks noGrp="1"/>
          </p:cNvSpPr>
          <p:nvPr>
            <p:ph idx="1"/>
          </p:nvPr>
        </p:nvSpPr>
        <p:spPr/>
        <p:txBody>
          <a:bodyPr>
            <a:normAutofit/>
          </a:bodyPr>
          <a:lstStyle/>
          <a:p>
            <a:r>
              <a:rPr lang="en-US" dirty="0"/>
              <a:t>A </a:t>
            </a:r>
            <a:r>
              <a:rPr lang="en-US" b="1" dirty="0"/>
              <a:t>data set</a:t>
            </a:r>
            <a:r>
              <a:rPr lang="en-US" dirty="0"/>
              <a:t> (or </a:t>
            </a:r>
            <a:r>
              <a:rPr lang="en-US" b="1" dirty="0"/>
              <a:t>dataset</a:t>
            </a:r>
            <a:r>
              <a:rPr lang="en-US" dirty="0"/>
              <a:t>) is a collection of </a:t>
            </a:r>
            <a:r>
              <a:rPr lang="en-US" dirty="0">
                <a:hlinkClick r:id="rId2" tooltip="Data"/>
              </a:rPr>
              <a:t>data</a:t>
            </a:r>
            <a:r>
              <a:rPr lang="en-US" dirty="0"/>
              <a:t>. </a:t>
            </a:r>
          </a:p>
          <a:p>
            <a:r>
              <a:rPr lang="en-US" dirty="0"/>
              <a:t>Most commonly a data set corresponds to the contents of a single </a:t>
            </a:r>
            <a:r>
              <a:rPr lang="en-US" dirty="0">
                <a:hlinkClick r:id="rId3" tooltip="Table (database)"/>
              </a:rPr>
              <a:t>database table</a:t>
            </a:r>
            <a:r>
              <a:rPr lang="en-US" dirty="0"/>
              <a:t>, or a single statistical </a:t>
            </a:r>
            <a:r>
              <a:rPr lang="en-US" dirty="0">
                <a:hlinkClick r:id="rId4" tooltip="Data matrix (multivariate statistics)"/>
              </a:rPr>
              <a:t>data matrix</a:t>
            </a:r>
            <a:r>
              <a:rPr lang="en-US" dirty="0"/>
              <a:t>, where every </a:t>
            </a:r>
            <a:r>
              <a:rPr lang="en-US" dirty="0">
                <a:hlinkClick r:id="rId5" tooltip="Column (database)"/>
              </a:rPr>
              <a:t>column</a:t>
            </a:r>
            <a:r>
              <a:rPr lang="en-US" dirty="0"/>
              <a:t> of the table represents a particular variable, and each </a:t>
            </a:r>
            <a:r>
              <a:rPr lang="en-US" dirty="0">
                <a:hlinkClick r:id="rId6" tooltip="Row (database)"/>
              </a:rPr>
              <a:t>row</a:t>
            </a:r>
            <a:r>
              <a:rPr lang="en-US" dirty="0"/>
              <a:t> corresponds to a given member of the data set in question. </a:t>
            </a:r>
          </a:p>
          <a:p>
            <a:r>
              <a:rPr lang="en-US" dirty="0"/>
              <a:t>The data set lists values for each of the variables, such as height and weight of an object, for each member of the data set. Each value is known as a </a:t>
            </a:r>
            <a:r>
              <a:rPr lang="en-US" b="1" dirty="0"/>
              <a:t>datum</a:t>
            </a:r>
            <a:r>
              <a:rPr lang="en-US" dirty="0"/>
              <a:t>. </a:t>
            </a:r>
          </a:p>
        </p:txBody>
      </p:sp>
    </p:spTree>
    <p:extLst>
      <p:ext uri="{BB962C8B-B14F-4D97-AF65-F5344CB8AC3E}">
        <p14:creationId xmlns:p14="http://schemas.microsoft.com/office/powerpoint/2010/main" val="1146396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hat is data set">
            <a:extLst>
              <a:ext uri="{FF2B5EF4-FFF2-40B4-BE49-F238E27FC236}">
                <a16:creationId xmlns:a16="http://schemas.microsoft.com/office/drawing/2014/main" id="{C94E555E-0F56-4BF2-A6EB-A10E87F0B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157288"/>
            <a:ext cx="121443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40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ADF98-3757-411D-9B60-118982D06FC9}"/>
              </a:ext>
            </a:extLst>
          </p:cNvPr>
          <p:cNvPicPr>
            <a:picLocks noChangeAspect="1"/>
          </p:cNvPicPr>
          <p:nvPr/>
        </p:nvPicPr>
        <p:blipFill>
          <a:blip r:embed="rId2"/>
          <a:stretch>
            <a:fillRect/>
          </a:stretch>
        </p:blipFill>
        <p:spPr>
          <a:xfrm>
            <a:off x="5838825" y="2568834"/>
            <a:ext cx="5514975" cy="3829050"/>
          </a:xfrm>
          <a:prstGeom prst="rect">
            <a:avLst/>
          </a:prstGeom>
        </p:spPr>
      </p:pic>
      <p:sp>
        <p:nvSpPr>
          <p:cNvPr id="5" name="TextBox 4">
            <a:extLst>
              <a:ext uri="{FF2B5EF4-FFF2-40B4-BE49-F238E27FC236}">
                <a16:creationId xmlns:a16="http://schemas.microsoft.com/office/drawing/2014/main" id="{4BAC8F18-A95B-45CB-B479-695940DCE285}"/>
              </a:ext>
            </a:extLst>
          </p:cNvPr>
          <p:cNvSpPr txBox="1"/>
          <p:nvPr/>
        </p:nvSpPr>
        <p:spPr>
          <a:xfrm>
            <a:off x="279919" y="1945095"/>
            <a:ext cx="6316824" cy="1077218"/>
          </a:xfrm>
          <a:prstGeom prst="rect">
            <a:avLst/>
          </a:prstGeom>
          <a:noFill/>
        </p:spPr>
        <p:txBody>
          <a:bodyPr wrap="square" rtlCol="0">
            <a:spAutoFit/>
          </a:bodyPr>
          <a:lstStyle/>
          <a:p>
            <a:r>
              <a:rPr lang="en-US" sz="3200" b="1" dirty="0"/>
              <a:t>Navigation on Mars or Deep ocean Where no humans are present </a:t>
            </a:r>
          </a:p>
        </p:txBody>
      </p:sp>
      <p:sp>
        <p:nvSpPr>
          <p:cNvPr id="2" name="Rectangle 1">
            <a:extLst>
              <a:ext uri="{FF2B5EF4-FFF2-40B4-BE49-F238E27FC236}">
                <a16:creationId xmlns:a16="http://schemas.microsoft.com/office/drawing/2014/main" id="{BBB7C328-AFF9-4702-A9CE-B8BD730F63F9}"/>
              </a:ext>
            </a:extLst>
          </p:cNvPr>
          <p:cNvSpPr/>
          <p:nvPr/>
        </p:nvSpPr>
        <p:spPr>
          <a:xfrm>
            <a:off x="130360" y="267869"/>
            <a:ext cx="6355651" cy="769441"/>
          </a:xfrm>
          <a:prstGeom prst="rect">
            <a:avLst/>
          </a:prstGeom>
          <a:solidFill>
            <a:schemeClr val="tx2">
              <a:lumMod val="20000"/>
              <a:lumOff val="80000"/>
            </a:schemeClr>
          </a:solidFill>
        </p:spPr>
        <p:txBody>
          <a:bodyPr wrap="none">
            <a:spAutoFit/>
          </a:bodyPr>
          <a:lstStyle/>
          <a:p>
            <a:r>
              <a:rPr lang="en-US" sz="4400" b="1" dirty="0"/>
              <a:t>a. Why Machine Learning </a:t>
            </a:r>
            <a:r>
              <a:rPr lang="en-US" b="1" dirty="0"/>
              <a:t>?</a:t>
            </a:r>
          </a:p>
        </p:txBody>
      </p:sp>
    </p:spTree>
    <p:extLst>
      <p:ext uri="{BB962C8B-B14F-4D97-AF65-F5344CB8AC3E}">
        <p14:creationId xmlns:p14="http://schemas.microsoft.com/office/powerpoint/2010/main" val="699213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what is data set">
            <a:extLst>
              <a:ext uri="{FF2B5EF4-FFF2-40B4-BE49-F238E27FC236}">
                <a16:creationId xmlns:a16="http://schemas.microsoft.com/office/drawing/2014/main" id="{A91459EB-18B0-42C3-B07C-9039C108E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519" y="643467"/>
            <a:ext cx="8842961"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18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what is data set">
            <a:extLst>
              <a:ext uri="{FF2B5EF4-FFF2-40B4-BE49-F238E27FC236}">
                <a16:creationId xmlns:a16="http://schemas.microsoft.com/office/drawing/2014/main" id="{7B6A0B26-80A8-4447-A98B-D59389D1E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289" y="272374"/>
            <a:ext cx="11108988" cy="617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140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what is data set">
            <a:extLst>
              <a:ext uri="{FF2B5EF4-FFF2-40B4-BE49-F238E27FC236}">
                <a16:creationId xmlns:a16="http://schemas.microsoft.com/office/drawing/2014/main" id="{A4713392-B845-4BB9-B559-B99A891015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6788"/>
            <a:ext cx="12192000" cy="492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435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D68FC-9C1A-4D0E-8D53-DEC474A35F9A}"/>
              </a:ext>
            </a:extLst>
          </p:cNvPr>
          <p:cNvPicPr>
            <a:picLocks noChangeAspect="1"/>
          </p:cNvPicPr>
          <p:nvPr/>
        </p:nvPicPr>
        <p:blipFill>
          <a:blip r:embed="rId2"/>
          <a:stretch>
            <a:fillRect/>
          </a:stretch>
        </p:blipFill>
        <p:spPr>
          <a:xfrm>
            <a:off x="345232" y="1082900"/>
            <a:ext cx="5850294" cy="4692199"/>
          </a:xfrm>
          <a:prstGeom prst="rect">
            <a:avLst/>
          </a:prstGeom>
        </p:spPr>
      </p:pic>
      <p:pic>
        <p:nvPicPr>
          <p:cNvPr id="7170" name="Picture 2" descr="Related image">
            <a:extLst>
              <a:ext uri="{FF2B5EF4-FFF2-40B4-BE49-F238E27FC236}">
                <a16:creationId xmlns:a16="http://schemas.microsoft.com/office/drawing/2014/main" id="{C98A9FB5-7308-4E9B-9562-C78DB3309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8471"/>
            <a:ext cx="5603012" cy="405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349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hat is data set">
            <a:extLst>
              <a:ext uri="{FF2B5EF4-FFF2-40B4-BE49-F238E27FC236}">
                <a16:creationId xmlns:a16="http://schemas.microsoft.com/office/drawing/2014/main" id="{D67DD58A-521A-4B5C-A7DF-D67F9E680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53" y="198084"/>
            <a:ext cx="10346094" cy="613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30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ADF6-6426-49B5-A0FE-502AECA797B0}"/>
              </a:ext>
            </a:extLst>
          </p:cNvPr>
          <p:cNvSpPr>
            <a:spLocks noGrp="1"/>
          </p:cNvSpPr>
          <p:nvPr>
            <p:ph type="title"/>
          </p:nvPr>
        </p:nvSpPr>
        <p:spPr>
          <a:xfrm>
            <a:off x="0" y="1"/>
            <a:ext cx="12192000" cy="821094"/>
          </a:xfrm>
          <a:solidFill>
            <a:schemeClr val="accent1">
              <a:lumMod val="20000"/>
              <a:lumOff val="80000"/>
            </a:schemeClr>
          </a:solidFill>
        </p:spPr>
        <p:txBody>
          <a:bodyPr/>
          <a:lstStyle/>
          <a:p>
            <a:r>
              <a:rPr lang="en-US" dirty="0"/>
              <a:t>Classic Data Sets</a:t>
            </a:r>
          </a:p>
        </p:txBody>
      </p:sp>
      <p:sp>
        <p:nvSpPr>
          <p:cNvPr id="3" name="Content Placeholder 2">
            <a:extLst>
              <a:ext uri="{FF2B5EF4-FFF2-40B4-BE49-F238E27FC236}">
                <a16:creationId xmlns:a16="http://schemas.microsoft.com/office/drawing/2014/main" id="{A01C842B-95A1-4A0F-946E-D262D83FF574}"/>
              </a:ext>
            </a:extLst>
          </p:cNvPr>
          <p:cNvSpPr>
            <a:spLocks noGrp="1"/>
          </p:cNvSpPr>
          <p:nvPr>
            <p:ph idx="1"/>
          </p:nvPr>
        </p:nvSpPr>
        <p:spPr>
          <a:xfrm>
            <a:off x="121297" y="1110343"/>
            <a:ext cx="11905861" cy="5066620"/>
          </a:xfrm>
        </p:spPr>
        <p:txBody>
          <a:bodyPr>
            <a:normAutofit fontScale="55000" lnSpcReduction="20000"/>
          </a:bodyPr>
          <a:lstStyle/>
          <a:p>
            <a:r>
              <a:rPr lang="en-US" dirty="0">
                <a:hlinkClick r:id="rId2" tooltip="Iris flower data set"/>
              </a:rPr>
              <a:t>Iris flower data set</a:t>
            </a:r>
            <a:r>
              <a:rPr lang="en-US" dirty="0"/>
              <a:t> – Multivariate data set introduced by </a:t>
            </a:r>
            <a:r>
              <a:rPr lang="en-US" dirty="0">
                <a:hlinkClick r:id="rId3" tooltip="Ronald Fisher"/>
              </a:rPr>
              <a:t>Ronald Fisher</a:t>
            </a:r>
            <a:r>
              <a:rPr lang="en-US" dirty="0"/>
              <a:t> (1936).</a:t>
            </a:r>
            <a:r>
              <a:rPr lang="en-US" baseline="30000" dirty="0">
                <a:hlinkClick r:id="rId4"/>
              </a:rPr>
              <a:t>[7]</a:t>
            </a:r>
            <a:endParaRPr lang="en-US" dirty="0"/>
          </a:p>
          <a:p>
            <a:r>
              <a:rPr lang="en-US" dirty="0">
                <a:hlinkClick r:id="rId5" tooltip="MNIST database"/>
              </a:rPr>
              <a:t>MNIST database</a:t>
            </a:r>
            <a:r>
              <a:rPr lang="en-US" dirty="0"/>
              <a:t> – Images of handwritten digits commonly used to test classification, clustering, and image processing algorithms</a:t>
            </a:r>
          </a:p>
          <a:p>
            <a:pPr fontAlgn="base"/>
            <a:r>
              <a:rPr lang="en-US" dirty="0">
                <a:hlinkClick r:id="rId6"/>
              </a:rPr>
              <a:t>World University Rankings</a:t>
            </a:r>
            <a:r>
              <a:rPr lang="en-US" dirty="0"/>
              <a:t> – Ranking universities can be difficult and controversial. There are hundreds of ranking systems, and they rarely reach a consensus. This dataset contains three global university rankings.</a:t>
            </a:r>
          </a:p>
          <a:p>
            <a:pPr fontAlgn="base"/>
            <a:r>
              <a:rPr lang="en-US" dirty="0">
                <a:hlinkClick r:id="rId7"/>
              </a:rPr>
              <a:t>IMDB 5000 Movie Dataset</a:t>
            </a:r>
            <a:r>
              <a:rPr lang="en-US" dirty="0"/>
              <a:t> – This dataset explores the question of whether we can anticipate a movie’s popularity before it’s even released.</a:t>
            </a:r>
          </a:p>
          <a:p>
            <a:pPr fontAlgn="base"/>
            <a:r>
              <a:rPr lang="en-US" dirty="0">
                <a:hlinkClick r:id="rId8"/>
              </a:rPr>
              <a:t>Wine Quality (Regression)</a:t>
            </a:r>
            <a:r>
              <a:rPr lang="en-US" dirty="0"/>
              <a:t> – Properties of red and white </a:t>
            </a:r>
            <a:r>
              <a:rPr lang="en-US" dirty="0" err="1"/>
              <a:t>vinho</a:t>
            </a:r>
            <a:r>
              <a:rPr lang="en-US" dirty="0"/>
              <a:t> </a:t>
            </a:r>
            <a:r>
              <a:rPr lang="en-US" dirty="0" err="1"/>
              <a:t>verde</a:t>
            </a:r>
            <a:r>
              <a:rPr lang="en-US" dirty="0"/>
              <a:t> wine samples from the north of Portugal. The goal is to model wine quality based on physicochemical tests. (</a:t>
            </a:r>
            <a:r>
              <a:rPr lang="en-US" dirty="0">
                <a:hlinkClick r:id="rId9"/>
              </a:rPr>
              <a:t>We also have a tutorial.</a:t>
            </a:r>
            <a:r>
              <a:rPr lang="en-US" dirty="0"/>
              <a:t>)</a:t>
            </a:r>
          </a:p>
          <a:p>
            <a:pPr fontAlgn="base"/>
            <a:r>
              <a:rPr lang="en-US" dirty="0">
                <a:hlinkClick r:id="rId10"/>
              </a:rPr>
              <a:t>Credit Card Default (Classification)</a:t>
            </a:r>
            <a:r>
              <a:rPr lang="en-US" dirty="0"/>
              <a:t> – Predicting credit card default is a valuable and common use for machine learning. This rich dataset includes demographics, payment history, credit, and default data.</a:t>
            </a:r>
          </a:p>
          <a:p>
            <a:pPr fontAlgn="base"/>
            <a:r>
              <a:rPr lang="en-US" dirty="0">
                <a:hlinkClick r:id="rId11"/>
              </a:rPr>
              <a:t>US Census Data (Clustering)</a:t>
            </a:r>
            <a:r>
              <a:rPr lang="en-US" dirty="0"/>
              <a:t> – Clustering based on demographics is a tried and true way to perform market research and segmentation.</a:t>
            </a:r>
          </a:p>
          <a:p>
            <a:pPr fontAlgn="base"/>
            <a:r>
              <a:rPr lang="en-US" dirty="0">
                <a:hlinkClick r:id="rId12"/>
              </a:rPr>
              <a:t>ImageNet</a:t>
            </a:r>
            <a:r>
              <a:rPr lang="en-US" dirty="0"/>
              <a:t> – ImageNet hosts a computer vision competition every year, and many consider it to be the benchmark for modern performance. The current image dataset has 1000 different classes.</a:t>
            </a:r>
          </a:p>
          <a:p>
            <a:pPr fontAlgn="base"/>
            <a:r>
              <a:rPr lang="en-US" dirty="0">
                <a:hlinkClick r:id="rId13"/>
              </a:rPr>
              <a:t>YouTube 8M</a:t>
            </a:r>
            <a:r>
              <a:rPr lang="en-US" dirty="0"/>
              <a:t> – Ready to tackle videos, but can’t spare terabytes of storage? This dataset contains millions of YouTube video ID’s and </a:t>
            </a:r>
            <a:r>
              <a:rPr lang="en-US" i="1" dirty="0"/>
              <a:t>billions</a:t>
            </a:r>
            <a:r>
              <a:rPr lang="en-US" b="1" i="1" dirty="0"/>
              <a:t> </a:t>
            </a:r>
            <a:r>
              <a:rPr lang="en-US" dirty="0"/>
              <a:t>of audio and visual features that were pre-extracted using the latest deep learning models.</a:t>
            </a:r>
          </a:p>
          <a:p>
            <a:pPr fontAlgn="base"/>
            <a:r>
              <a:rPr lang="en-US" dirty="0">
                <a:hlinkClick r:id="rId14"/>
              </a:rPr>
              <a:t>EOD Stock Prices</a:t>
            </a:r>
            <a:r>
              <a:rPr lang="en-US" dirty="0"/>
              <a:t> - End of day stock prices, dividends, and splits for 3,000 US companies, curated by the </a:t>
            </a:r>
            <a:r>
              <a:rPr lang="en-US" dirty="0" err="1"/>
              <a:t>Quandl</a:t>
            </a:r>
            <a:r>
              <a:rPr lang="en-US" dirty="0"/>
              <a:t> community.</a:t>
            </a:r>
          </a:p>
          <a:p>
            <a:pPr fontAlgn="base"/>
            <a:r>
              <a:rPr lang="en-US" dirty="0">
                <a:hlinkClick r:id="rId15"/>
              </a:rPr>
              <a:t>Zillow Real Estate Research</a:t>
            </a:r>
            <a:r>
              <a:rPr lang="en-US" dirty="0"/>
              <a:t> - Home prices and rents by size, type, and tier, sliced by zip code, neighborhood, city, metro area, county and state.</a:t>
            </a:r>
          </a:p>
          <a:p>
            <a:pPr fontAlgn="base"/>
            <a:r>
              <a:rPr lang="en-US" dirty="0">
                <a:hlinkClick r:id="rId16"/>
              </a:rPr>
              <a:t>Global Education Statistics</a:t>
            </a:r>
            <a:r>
              <a:rPr lang="en-US" dirty="0"/>
              <a:t> - Over 4,000 internationally comparable indicators for education access, progression, completion, literacy, teachers, population, and expenditures.</a:t>
            </a:r>
          </a:p>
          <a:p>
            <a:pPr fontAlgn="base"/>
            <a:r>
              <a:rPr lang="en-US" dirty="0">
                <a:hlinkClick r:id="rId17"/>
              </a:rPr>
              <a:t>Million Song Dataset</a:t>
            </a:r>
            <a:r>
              <a:rPr lang="en-US" dirty="0"/>
              <a:t> - Large, rich dataset for music recommendations. You can start with a pure collaborative filter and then expand it with other methods such as content-based models or web scraping.</a:t>
            </a:r>
          </a:p>
          <a:p>
            <a:pPr fontAlgn="base"/>
            <a:endParaRPr lang="en-US" dirty="0"/>
          </a:p>
          <a:p>
            <a:pPr fontAlgn="base"/>
            <a:endParaRPr lang="en-US" dirty="0"/>
          </a:p>
          <a:p>
            <a:endParaRPr lang="en-US" dirty="0"/>
          </a:p>
          <a:p>
            <a:endParaRPr lang="en-US" dirty="0"/>
          </a:p>
        </p:txBody>
      </p:sp>
    </p:spTree>
    <p:extLst>
      <p:ext uri="{BB962C8B-B14F-4D97-AF65-F5344CB8AC3E}">
        <p14:creationId xmlns:p14="http://schemas.microsoft.com/office/powerpoint/2010/main" val="2202222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ABDC-67FA-4579-8C91-EF9257B37A3F}"/>
              </a:ext>
            </a:extLst>
          </p:cNvPr>
          <p:cNvSpPr>
            <a:spLocks noGrp="1"/>
          </p:cNvSpPr>
          <p:nvPr>
            <p:ph type="title"/>
          </p:nvPr>
        </p:nvSpPr>
        <p:spPr>
          <a:xfrm>
            <a:off x="0" y="0"/>
            <a:ext cx="12192000" cy="903838"/>
          </a:xfrm>
          <a:solidFill>
            <a:schemeClr val="accent1">
              <a:lumMod val="20000"/>
              <a:lumOff val="80000"/>
            </a:schemeClr>
          </a:solidFill>
        </p:spPr>
        <p:txBody>
          <a:bodyPr/>
          <a:lstStyle/>
          <a:p>
            <a:r>
              <a:rPr lang="en-US" dirty="0"/>
              <a:t>Types of Data</a:t>
            </a:r>
          </a:p>
        </p:txBody>
      </p:sp>
      <p:sp>
        <p:nvSpPr>
          <p:cNvPr id="3" name="Content Placeholder 2">
            <a:extLst>
              <a:ext uri="{FF2B5EF4-FFF2-40B4-BE49-F238E27FC236}">
                <a16:creationId xmlns:a16="http://schemas.microsoft.com/office/drawing/2014/main" id="{075FADFA-2123-490B-896A-5AAC4C18A9A8}"/>
              </a:ext>
            </a:extLst>
          </p:cNvPr>
          <p:cNvSpPr>
            <a:spLocks noGrp="1"/>
          </p:cNvSpPr>
          <p:nvPr>
            <p:ph idx="1"/>
          </p:nvPr>
        </p:nvSpPr>
        <p:spPr/>
        <p:txBody>
          <a:bodyPr/>
          <a:lstStyle/>
          <a:p>
            <a:r>
              <a:rPr lang="en-US" dirty="0"/>
              <a:t>Raw Data</a:t>
            </a:r>
          </a:p>
          <a:p>
            <a:r>
              <a:rPr lang="en-US" dirty="0"/>
              <a:t>Structured Data</a:t>
            </a:r>
          </a:p>
          <a:p>
            <a:r>
              <a:rPr lang="en-US" dirty="0"/>
              <a:t>Unstructured Data</a:t>
            </a:r>
          </a:p>
        </p:txBody>
      </p:sp>
    </p:spTree>
    <p:extLst>
      <p:ext uri="{BB962C8B-B14F-4D97-AF65-F5344CB8AC3E}">
        <p14:creationId xmlns:p14="http://schemas.microsoft.com/office/powerpoint/2010/main" val="3930980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raw data">
            <a:extLst>
              <a:ext uri="{FF2B5EF4-FFF2-40B4-BE49-F238E27FC236}">
                <a16:creationId xmlns:a16="http://schemas.microsoft.com/office/drawing/2014/main" id="{98C5E770-1331-43E2-9C09-6ABB7F544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126" y="1"/>
            <a:ext cx="5613873" cy="31614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lated image">
            <a:extLst>
              <a:ext uri="{FF2B5EF4-FFF2-40B4-BE49-F238E27FC236}">
                <a16:creationId xmlns:a16="http://schemas.microsoft.com/office/drawing/2014/main" id="{C66F1D11-290B-4131-8AF0-B95EE48C2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125" y="3161489"/>
            <a:ext cx="5613872" cy="369651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131C6E53-5048-4597-89AE-1E8DEF6FC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578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965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Related image">
            <a:extLst>
              <a:ext uri="{FF2B5EF4-FFF2-40B4-BE49-F238E27FC236}">
                <a16:creationId xmlns:a16="http://schemas.microsoft.com/office/drawing/2014/main" id="{7E20B6EA-84BE-4F3E-9804-3AAE8BA81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34" y="656744"/>
            <a:ext cx="10910030" cy="554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079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48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Related image">
            <a:extLst>
              <a:ext uri="{FF2B5EF4-FFF2-40B4-BE49-F238E27FC236}">
                <a16:creationId xmlns:a16="http://schemas.microsoft.com/office/drawing/2014/main" id="{9BFBD971-348C-4684-832C-8FF5D4B36A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035" y="1171895"/>
            <a:ext cx="5129784" cy="451420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Image result for structured data">
            <a:extLst>
              <a:ext uri="{FF2B5EF4-FFF2-40B4-BE49-F238E27FC236}">
                <a16:creationId xmlns:a16="http://schemas.microsoft.com/office/drawing/2014/main" id="{C864DEDC-3899-44D8-A794-D39972FA1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80" y="1915714"/>
            <a:ext cx="5129784" cy="3026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37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8E6021-218E-473C-8191-7BB675B4F16C}"/>
              </a:ext>
            </a:extLst>
          </p:cNvPr>
          <p:cNvPicPr>
            <a:picLocks noChangeAspect="1"/>
          </p:cNvPicPr>
          <p:nvPr/>
        </p:nvPicPr>
        <p:blipFill>
          <a:blip r:embed="rId2"/>
          <a:stretch>
            <a:fillRect/>
          </a:stretch>
        </p:blipFill>
        <p:spPr>
          <a:xfrm>
            <a:off x="6409941" y="1688840"/>
            <a:ext cx="4577244" cy="2976465"/>
          </a:xfrm>
          <a:prstGeom prst="rect">
            <a:avLst/>
          </a:prstGeom>
        </p:spPr>
      </p:pic>
      <p:sp>
        <p:nvSpPr>
          <p:cNvPr id="3" name="TextBox 2">
            <a:extLst>
              <a:ext uri="{FF2B5EF4-FFF2-40B4-BE49-F238E27FC236}">
                <a16:creationId xmlns:a16="http://schemas.microsoft.com/office/drawing/2014/main" id="{4805A281-7A19-478A-8E0E-4F514007CBF8}"/>
              </a:ext>
            </a:extLst>
          </p:cNvPr>
          <p:cNvSpPr txBox="1"/>
          <p:nvPr/>
        </p:nvSpPr>
        <p:spPr>
          <a:xfrm>
            <a:off x="522514" y="1688841"/>
            <a:ext cx="4907902" cy="2554545"/>
          </a:xfrm>
          <a:prstGeom prst="rect">
            <a:avLst/>
          </a:prstGeom>
          <a:noFill/>
        </p:spPr>
        <p:txBody>
          <a:bodyPr wrap="square" rtlCol="0">
            <a:spAutoFit/>
          </a:bodyPr>
          <a:lstStyle/>
          <a:p>
            <a:r>
              <a:rPr lang="en-US" sz="3200" b="1" dirty="0"/>
              <a:t>Analyzing huge sensor data and predicting the outcome </a:t>
            </a:r>
            <a:r>
              <a:rPr lang="en-US" sz="3200" b="1" dirty="0" err="1"/>
              <a:t>eg</a:t>
            </a:r>
            <a:r>
              <a:rPr lang="en-US" sz="3200" b="1" dirty="0"/>
              <a:t>: in Forecasting Systems is not possible by manual calculations</a:t>
            </a:r>
          </a:p>
        </p:txBody>
      </p:sp>
      <p:sp>
        <p:nvSpPr>
          <p:cNvPr id="4" name="Rectangle 3">
            <a:extLst>
              <a:ext uri="{FF2B5EF4-FFF2-40B4-BE49-F238E27FC236}">
                <a16:creationId xmlns:a16="http://schemas.microsoft.com/office/drawing/2014/main" id="{DBE96E01-8F12-4C8A-BDE6-ECA2107940CB}"/>
              </a:ext>
            </a:extLst>
          </p:cNvPr>
          <p:cNvSpPr/>
          <p:nvPr/>
        </p:nvSpPr>
        <p:spPr>
          <a:xfrm>
            <a:off x="205004" y="193224"/>
            <a:ext cx="2767745" cy="369332"/>
          </a:xfrm>
          <a:prstGeom prst="rect">
            <a:avLst/>
          </a:prstGeom>
          <a:solidFill>
            <a:schemeClr val="tx2">
              <a:lumMod val="20000"/>
              <a:lumOff val="80000"/>
            </a:schemeClr>
          </a:solidFill>
        </p:spPr>
        <p:txBody>
          <a:bodyPr wrap="none">
            <a:spAutoFit/>
          </a:bodyPr>
          <a:lstStyle/>
          <a:p>
            <a:r>
              <a:rPr lang="en-US" b="1" dirty="0"/>
              <a:t>a. Why Machine Learning ?</a:t>
            </a:r>
          </a:p>
        </p:txBody>
      </p:sp>
    </p:spTree>
    <p:extLst>
      <p:ext uri="{BB962C8B-B14F-4D97-AF65-F5344CB8AC3E}">
        <p14:creationId xmlns:p14="http://schemas.microsoft.com/office/powerpoint/2010/main" val="432435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595E-38D3-42B5-8FDC-20E72D3A4514}"/>
              </a:ext>
            </a:extLst>
          </p:cNvPr>
          <p:cNvSpPr>
            <a:spLocks noGrp="1"/>
          </p:cNvSpPr>
          <p:nvPr>
            <p:ph type="title"/>
          </p:nvPr>
        </p:nvSpPr>
        <p:spPr>
          <a:xfrm>
            <a:off x="492968" y="262489"/>
            <a:ext cx="11478208" cy="1053127"/>
          </a:xfrm>
          <a:solidFill>
            <a:schemeClr val="accent1">
              <a:lumMod val="40000"/>
              <a:lumOff val="60000"/>
            </a:schemeClr>
          </a:solidFill>
        </p:spPr>
        <p:txBody>
          <a:bodyPr>
            <a:normAutofit fontScale="90000"/>
          </a:bodyPr>
          <a:lstStyle/>
          <a:p>
            <a:r>
              <a:rPr lang="en-US" dirty="0"/>
              <a:t>Data Preprocessing for Machine learning in Python</a:t>
            </a:r>
            <a:br>
              <a:rPr lang="en-US" dirty="0"/>
            </a:br>
            <a:endParaRPr lang="en-US" dirty="0"/>
          </a:p>
        </p:txBody>
      </p:sp>
      <p:sp>
        <p:nvSpPr>
          <p:cNvPr id="3" name="Content Placeholder 2">
            <a:extLst>
              <a:ext uri="{FF2B5EF4-FFF2-40B4-BE49-F238E27FC236}">
                <a16:creationId xmlns:a16="http://schemas.microsoft.com/office/drawing/2014/main" id="{412673F9-87A5-4747-A8FD-A479D06578E1}"/>
              </a:ext>
            </a:extLst>
          </p:cNvPr>
          <p:cNvSpPr>
            <a:spLocks noGrp="1"/>
          </p:cNvSpPr>
          <p:nvPr>
            <p:ph idx="1"/>
          </p:nvPr>
        </p:nvSpPr>
        <p:spPr>
          <a:xfrm>
            <a:off x="838200" y="1825625"/>
            <a:ext cx="10515600" cy="1603375"/>
          </a:xfrm>
          <a:ln w="28575">
            <a:solidFill>
              <a:schemeClr val="tx1"/>
            </a:solidFill>
          </a:ln>
        </p:spPr>
        <p:txBody>
          <a:bodyPr>
            <a:normAutofit fontScale="85000" lnSpcReduction="20000"/>
          </a:bodyPr>
          <a:lstStyle/>
          <a:p>
            <a:r>
              <a:rPr lang="en-US" dirty="0"/>
              <a:t>Pre-processing refers to the transformations applied to our data before feeding it to the algorithm.</a:t>
            </a:r>
          </a:p>
          <a:p>
            <a:r>
              <a:rPr lang="en-US" dirty="0"/>
              <a:t>Data Preprocessing is a technique that is used to convert the raw data into a clean data set. In other words, whenever the data is gathered from different sources it is collected in raw format which is not feasible for the analysis.</a:t>
            </a:r>
          </a:p>
        </p:txBody>
      </p:sp>
      <p:pic>
        <p:nvPicPr>
          <p:cNvPr id="1026" name="Picture 2" descr="https://www.geeksforgeeks.org/wp-content/uploads/ml.png">
            <a:extLst>
              <a:ext uri="{FF2B5EF4-FFF2-40B4-BE49-F238E27FC236}">
                <a16:creationId xmlns:a16="http://schemas.microsoft.com/office/drawing/2014/main" id="{2D2CB488-B340-49BF-8B6C-1B237AB5A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535" y="3563937"/>
            <a:ext cx="8910734" cy="27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37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0520-539E-4C33-A327-5BE0595CA02B}"/>
              </a:ext>
            </a:extLst>
          </p:cNvPr>
          <p:cNvSpPr>
            <a:spLocks noGrp="1"/>
          </p:cNvSpPr>
          <p:nvPr>
            <p:ph type="title"/>
          </p:nvPr>
        </p:nvSpPr>
        <p:spPr>
          <a:solidFill>
            <a:schemeClr val="accent1">
              <a:lumMod val="20000"/>
              <a:lumOff val="80000"/>
            </a:schemeClr>
          </a:solidFill>
          <a:ln w="28575">
            <a:solidFill>
              <a:schemeClr val="tx1"/>
            </a:solidFill>
          </a:ln>
        </p:spPr>
        <p:txBody>
          <a:bodyPr/>
          <a:lstStyle/>
          <a:p>
            <a:r>
              <a:rPr lang="en-US" b="1" dirty="0"/>
              <a:t>Need of Data Preprocessing</a:t>
            </a:r>
            <a:endParaRPr lang="en-US" dirty="0"/>
          </a:p>
        </p:txBody>
      </p:sp>
      <p:sp>
        <p:nvSpPr>
          <p:cNvPr id="3" name="Content Placeholder 2">
            <a:extLst>
              <a:ext uri="{FF2B5EF4-FFF2-40B4-BE49-F238E27FC236}">
                <a16:creationId xmlns:a16="http://schemas.microsoft.com/office/drawing/2014/main" id="{23547B0A-DD0C-43C1-8CB9-AF6898680DC6}"/>
              </a:ext>
            </a:extLst>
          </p:cNvPr>
          <p:cNvSpPr>
            <a:spLocks noGrp="1"/>
          </p:cNvSpPr>
          <p:nvPr>
            <p:ph idx="1"/>
          </p:nvPr>
        </p:nvSpPr>
        <p:spPr>
          <a:xfrm>
            <a:off x="838200" y="1825625"/>
            <a:ext cx="10515600" cy="4351338"/>
          </a:xfrm>
          <a:ln w="28575">
            <a:solidFill>
              <a:schemeClr val="tx1"/>
            </a:solidFill>
          </a:ln>
        </p:spPr>
        <p:txBody>
          <a:bodyPr/>
          <a:lstStyle/>
          <a:p>
            <a:pPr algn="just"/>
            <a:r>
              <a:rPr lang="en-US" dirty="0"/>
              <a:t>For achieving better results from the applied model in Machine Learning projects the format of the data has to be in a proper manner. </a:t>
            </a:r>
          </a:p>
          <a:p>
            <a:pPr algn="just"/>
            <a:r>
              <a:rPr lang="en-US" dirty="0"/>
              <a:t>Some specified Machine Learning model needs information in a specified format, for example, </a:t>
            </a:r>
            <a:r>
              <a:rPr lang="en-US" i="1" dirty="0"/>
              <a:t>Random Forest algorithm does not support null values, therefore to execute random forest algorithm null values have to be managed from the original raw data set</a:t>
            </a:r>
            <a:r>
              <a:rPr lang="en-US" dirty="0"/>
              <a:t>.</a:t>
            </a:r>
          </a:p>
          <a:p>
            <a:pPr algn="just"/>
            <a:r>
              <a:rPr lang="en-US" dirty="0"/>
              <a:t> Another aspect is that data set should be formatted in such a way </a:t>
            </a:r>
            <a:r>
              <a:rPr lang="en-US" i="1" dirty="0"/>
              <a:t>that more than one Machine Learning and Deep Learning algorithms </a:t>
            </a:r>
            <a:r>
              <a:rPr lang="en-US" dirty="0"/>
              <a:t>are executed in one data set, and best out of them is chosen.</a:t>
            </a:r>
          </a:p>
        </p:txBody>
      </p:sp>
    </p:spTree>
    <p:extLst>
      <p:ext uri="{BB962C8B-B14F-4D97-AF65-F5344CB8AC3E}">
        <p14:creationId xmlns:p14="http://schemas.microsoft.com/office/powerpoint/2010/main" val="743005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061">
            <a:extLst>
              <a:ext uri="{FF2B5EF4-FFF2-40B4-BE49-F238E27FC236}">
                <a16:creationId xmlns:a16="http://schemas.microsoft.com/office/drawing/2014/main" id="{848C18D9-FC22-4CFF-98A0-8F37E6AD64C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2AE24A6-5618-49C0-9678-1F6E7089DC35}" type="slidenum">
              <a:rPr lang="en-US" altLang="en-US" sz="1200"/>
              <a:pPr>
                <a:spcBef>
                  <a:spcPct val="0"/>
                </a:spcBef>
                <a:buClrTx/>
                <a:buSzTx/>
                <a:buFontTx/>
                <a:buNone/>
              </a:pPr>
              <a:t>62</a:t>
            </a:fld>
            <a:endParaRPr lang="en-US" altLang="en-US" sz="1200"/>
          </a:p>
        </p:txBody>
      </p:sp>
      <p:sp>
        <p:nvSpPr>
          <p:cNvPr id="11267" name="Rectangle 2">
            <a:extLst>
              <a:ext uri="{FF2B5EF4-FFF2-40B4-BE49-F238E27FC236}">
                <a16:creationId xmlns:a16="http://schemas.microsoft.com/office/drawing/2014/main" id="{E0831620-E602-4B6C-8F6D-061C4A59C798}"/>
              </a:ext>
            </a:extLst>
          </p:cNvPr>
          <p:cNvSpPr>
            <a:spLocks noGrp="1" noChangeArrowheads="1"/>
          </p:cNvSpPr>
          <p:nvPr>
            <p:ph type="title"/>
          </p:nvPr>
        </p:nvSpPr>
        <p:spPr>
          <a:xfrm>
            <a:off x="214604" y="304800"/>
            <a:ext cx="11849878" cy="685800"/>
          </a:xfrm>
          <a:solidFill>
            <a:schemeClr val="accent1">
              <a:lumMod val="20000"/>
              <a:lumOff val="80000"/>
            </a:schemeClr>
          </a:solidFill>
        </p:spPr>
        <p:txBody>
          <a:bodyPr>
            <a:normAutofit/>
          </a:bodyPr>
          <a:lstStyle/>
          <a:p>
            <a:pPr eaLnBrk="1" hangingPunct="1"/>
            <a:r>
              <a:rPr lang="en-US" altLang="en-US" sz="3600" b="1" dirty="0"/>
              <a:t>Data Quality: Why Preprocess the Data?</a:t>
            </a:r>
          </a:p>
        </p:txBody>
      </p:sp>
      <p:sp>
        <p:nvSpPr>
          <p:cNvPr id="11268" name="Rectangle 3">
            <a:extLst>
              <a:ext uri="{FF2B5EF4-FFF2-40B4-BE49-F238E27FC236}">
                <a16:creationId xmlns:a16="http://schemas.microsoft.com/office/drawing/2014/main" id="{89EA1147-80B6-453C-8603-40CAB7FBE031}"/>
              </a:ext>
            </a:extLst>
          </p:cNvPr>
          <p:cNvSpPr>
            <a:spLocks noGrp="1" noChangeArrowheads="1"/>
          </p:cNvSpPr>
          <p:nvPr>
            <p:ph type="body" idx="1"/>
          </p:nvPr>
        </p:nvSpPr>
        <p:spPr>
          <a:xfrm>
            <a:off x="578498" y="1295400"/>
            <a:ext cx="11150082" cy="4946650"/>
          </a:xfrm>
        </p:spPr>
        <p:txBody>
          <a:bodyPr/>
          <a:lstStyle/>
          <a:p>
            <a:pPr eaLnBrk="1" hangingPunct="1">
              <a:lnSpc>
                <a:spcPct val="140000"/>
              </a:lnSpc>
            </a:pPr>
            <a:r>
              <a:rPr lang="en-US" altLang="en-US" sz="2400" dirty="0"/>
              <a:t>Measures for data quality: A multidimensional view</a:t>
            </a:r>
          </a:p>
          <a:p>
            <a:pPr lvl="1" eaLnBrk="1" hangingPunct="1">
              <a:lnSpc>
                <a:spcPct val="140000"/>
              </a:lnSpc>
            </a:pPr>
            <a:r>
              <a:rPr lang="en-US" altLang="en-US" b="1" dirty="0"/>
              <a:t>Accuracy:</a:t>
            </a:r>
            <a:r>
              <a:rPr lang="en-US" altLang="en-US" dirty="0"/>
              <a:t> correct or wrong, accurate or not</a:t>
            </a:r>
          </a:p>
          <a:p>
            <a:pPr lvl="1" eaLnBrk="1" hangingPunct="1">
              <a:lnSpc>
                <a:spcPct val="140000"/>
              </a:lnSpc>
            </a:pPr>
            <a:r>
              <a:rPr lang="en-US" altLang="en-US" b="1" dirty="0"/>
              <a:t>Completeness:</a:t>
            </a:r>
            <a:r>
              <a:rPr lang="en-US" altLang="en-US" dirty="0"/>
              <a:t> not recorded, unavailable, …</a:t>
            </a:r>
          </a:p>
          <a:p>
            <a:pPr lvl="1" eaLnBrk="1" hangingPunct="1">
              <a:lnSpc>
                <a:spcPct val="140000"/>
              </a:lnSpc>
            </a:pPr>
            <a:r>
              <a:rPr lang="en-US" altLang="en-US" b="1" dirty="0"/>
              <a:t>Consistency:</a:t>
            </a:r>
            <a:r>
              <a:rPr lang="en-US" altLang="en-US" dirty="0"/>
              <a:t> some modified but some not, dangling, …</a:t>
            </a:r>
          </a:p>
          <a:p>
            <a:pPr lvl="1" eaLnBrk="1" hangingPunct="1">
              <a:lnSpc>
                <a:spcPct val="140000"/>
              </a:lnSpc>
            </a:pPr>
            <a:r>
              <a:rPr lang="en-US" altLang="en-US" b="1" dirty="0"/>
              <a:t>Timeliness:</a:t>
            </a:r>
            <a:r>
              <a:rPr lang="en-US" altLang="en-US" dirty="0"/>
              <a:t> timely update? </a:t>
            </a:r>
          </a:p>
          <a:p>
            <a:pPr lvl="1" eaLnBrk="1" hangingPunct="1">
              <a:lnSpc>
                <a:spcPct val="140000"/>
              </a:lnSpc>
            </a:pPr>
            <a:r>
              <a:rPr lang="en-US" altLang="en-US" b="1" dirty="0"/>
              <a:t>Believability: </a:t>
            </a:r>
            <a:r>
              <a:rPr lang="en-US" altLang="en-US" dirty="0"/>
              <a:t>how trustable the data are correct?</a:t>
            </a:r>
          </a:p>
          <a:p>
            <a:pPr lvl="1" eaLnBrk="1" hangingPunct="1">
              <a:lnSpc>
                <a:spcPct val="140000"/>
              </a:lnSpc>
            </a:pPr>
            <a:r>
              <a:rPr lang="en-US" altLang="en-US" b="1" dirty="0"/>
              <a:t>Interpretability:</a:t>
            </a:r>
            <a:r>
              <a:rPr lang="en-US" altLang="en-US" dirty="0"/>
              <a:t> how easily the data can be understood?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061">
            <a:extLst>
              <a:ext uri="{FF2B5EF4-FFF2-40B4-BE49-F238E27FC236}">
                <a16:creationId xmlns:a16="http://schemas.microsoft.com/office/drawing/2014/main" id="{1099B8AE-B77E-4FFB-BBA6-136D95EA284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7D21970-CC33-4739-98C2-6545D6D612F7}" type="slidenum">
              <a:rPr lang="en-US" altLang="en-US" sz="1200"/>
              <a:pPr>
                <a:spcBef>
                  <a:spcPct val="0"/>
                </a:spcBef>
                <a:buClrTx/>
                <a:buSzTx/>
                <a:buFontTx/>
                <a:buNone/>
              </a:pPr>
              <a:t>63</a:t>
            </a:fld>
            <a:endParaRPr lang="en-US" altLang="en-US" sz="1200"/>
          </a:p>
        </p:txBody>
      </p:sp>
      <p:sp>
        <p:nvSpPr>
          <p:cNvPr id="13315" name="Rectangle 2">
            <a:extLst>
              <a:ext uri="{FF2B5EF4-FFF2-40B4-BE49-F238E27FC236}">
                <a16:creationId xmlns:a16="http://schemas.microsoft.com/office/drawing/2014/main" id="{5A25F6C2-F70F-4D2B-B1B4-9400E37CD40B}"/>
              </a:ext>
            </a:extLst>
          </p:cNvPr>
          <p:cNvSpPr>
            <a:spLocks noGrp="1" noChangeArrowheads="1"/>
          </p:cNvSpPr>
          <p:nvPr>
            <p:ph type="title"/>
          </p:nvPr>
        </p:nvSpPr>
        <p:spPr>
          <a:xfrm>
            <a:off x="158620" y="304800"/>
            <a:ext cx="10509380" cy="685800"/>
          </a:xfrm>
          <a:solidFill>
            <a:schemeClr val="accent1">
              <a:lumMod val="20000"/>
              <a:lumOff val="80000"/>
            </a:schemeClr>
          </a:solidFill>
        </p:spPr>
        <p:txBody>
          <a:bodyPr/>
          <a:lstStyle/>
          <a:p>
            <a:pPr eaLnBrk="1" hangingPunct="1"/>
            <a:r>
              <a:rPr lang="en-US" altLang="en-US" sz="3200" dirty="0"/>
              <a:t>Major Tasks in Data Preprocessing</a:t>
            </a:r>
          </a:p>
        </p:txBody>
      </p:sp>
      <p:sp>
        <p:nvSpPr>
          <p:cNvPr id="13316" name="Rectangle 3">
            <a:extLst>
              <a:ext uri="{FF2B5EF4-FFF2-40B4-BE49-F238E27FC236}">
                <a16:creationId xmlns:a16="http://schemas.microsoft.com/office/drawing/2014/main" id="{D19A9C75-5F5E-4B19-8C3A-595C96CAEDD4}"/>
              </a:ext>
            </a:extLst>
          </p:cNvPr>
          <p:cNvSpPr>
            <a:spLocks noGrp="1" noChangeArrowheads="1"/>
          </p:cNvSpPr>
          <p:nvPr>
            <p:ph type="body" idx="1"/>
          </p:nvPr>
        </p:nvSpPr>
        <p:spPr>
          <a:xfrm>
            <a:off x="419878" y="1295400"/>
            <a:ext cx="11224726" cy="4517571"/>
          </a:xfrm>
        </p:spPr>
        <p:txBody>
          <a:bodyPr>
            <a:normAutofit/>
          </a:bodyPr>
          <a:lstStyle/>
          <a:p>
            <a:pPr indent="0" eaLnBrk="1" hangingPunct="1">
              <a:lnSpc>
                <a:spcPct val="100000"/>
              </a:lnSpc>
            </a:pPr>
            <a:r>
              <a:rPr lang="en-US" altLang="en-US" sz="2000" b="1" dirty="0"/>
              <a:t>Data cleaning</a:t>
            </a:r>
          </a:p>
          <a:p>
            <a:pPr lvl="1" indent="0" eaLnBrk="1" hangingPunct="1">
              <a:lnSpc>
                <a:spcPct val="100000"/>
              </a:lnSpc>
            </a:pPr>
            <a:r>
              <a:rPr lang="en-US" altLang="en-US" sz="2000" dirty="0"/>
              <a:t>Fill in missing values, smooth noisy data, identify or remove outliers, and resolve inconsistencies</a:t>
            </a:r>
          </a:p>
          <a:p>
            <a:pPr indent="0" eaLnBrk="1" hangingPunct="1">
              <a:lnSpc>
                <a:spcPct val="100000"/>
              </a:lnSpc>
            </a:pPr>
            <a:r>
              <a:rPr lang="en-US" altLang="en-US" sz="2000" b="1" dirty="0"/>
              <a:t>Data integration</a:t>
            </a:r>
          </a:p>
          <a:p>
            <a:pPr lvl="1" indent="0" eaLnBrk="1" hangingPunct="1">
              <a:lnSpc>
                <a:spcPct val="100000"/>
              </a:lnSpc>
            </a:pPr>
            <a:r>
              <a:rPr lang="en-US" altLang="en-US" sz="2000" dirty="0"/>
              <a:t>Integration of multiple databases, data cubes, or files</a:t>
            </a:r>
          </a:p>
          <a:p>
            <a:pPr indent="0" eaLnBrk="1" hangingPunct="1">
              <a:lnSpc>
                <a:spcPct val="100000"/>
              </a:lnSpc>
            </a:pPr>
            <a:r>
              <a:rPr lang="en-US" altLang="en-US" sz="2000" b="1" dirty="0"/>
              <a:t>Data reduction</a:t>
            </a:r>
          </a:p>
          <a:p>
            <a:pPr lvl="1" indent="0" eaLnBrk="1" hangingPunct="1">
              <a:lnSpc>
                <a:spcPct val="100000"/>
              </a:lnSpc>
            </a:pPr>
            <a:r>
              <a:rPr lang="en-US" altLang="en-US" sz="2000" dirty="0"/>
              <a:t>Dimensionality reduction</a:t>
            </a:r>
          </a:p>
          <a:p>
            <a:pPr lvl="1" indent="0" eaLnBrk="1" hangingPunct="1">
              <a:lnSpc>
                <a:spcPct val="100000"/>
              </a:lnSpc>
            </a:pPr>
            <a:r>
              <a:rPr lang="en-US" altLang="en-US" sz="2000" dirty="0"/>
              <a:t>Numerosity reduction</a:t>
            </a:r>
          </a:p>
          <a:p>
            <a:pPr lvl="1" indent="0" eaLnBrk="1" hangingPunct="1">
              <a:lnSpc>
                <a:spcPct val="100000"/>
              </a:lnSpc>
            </a:pPr>
            <a:r>
              <a:rPr lang="en-US" altLang="en-US" sz="2000" dirty="0"/>
              <a:t>Data compression</a:t>
            </a:r>
          </a:p>
          <a:p>
            <a:pPr indent="0" eaLnBrk="1" hangingPunct="1">
              <a:lnSpc>
                <a:spcPct val="100000"/>
              </a:lnSpc>
            </a:pPr>
            <a:r>
              <a:rPr lang="en-US" altLang="en-US" sz="2000" b="1" dirty="0"/>
              <a:t>Data transformation and data discretization</a:t>
            </a:r>
          </a:p>
          <a:p>
            <a:pPr lvl="1" indent="0" eaLnBrk="1" hangingPunct="1">
              <a:lnSpc>
                <a:spcPct val="100000"/>
              </a:lnSpc>
            </a:pPr>
            <a:r>
              <a:rPr lang="en-US" altLang="en-US" sz="2000" dirty="0"/>
              <a:t>Normalization </a:t>
            </a:r>
          </a:p>
          <a:p>
            <a:pPr lvl="1" indent="0" eaLnBrk="1" hangingPunct="1">
              <a:lnSpc>
                <a:spcPct val="100000"/>
              </a:lnSpc>
            </a:pPr>
            <a:r>
              <a:rPr lang="en-US" altLang="en-US" sz="2000" dirty="0"/>
              <a:t>Concept hierarchy generation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61">
            <a:extLst>
              <a:ext uri="{FF2B5EF4-FFF2-40B4-BE49-F238E27FC236}">
                <a16:creationId xmlns:a16="http://schemas.microsoft.com/office/drawing/2014/main" id="{495D737A-94B2-428C-929E-5BB0F1B67E8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6C30430-01F5-4189-94E0-A3C5E32E58FC}" type="slidenum">
              <a:rPr lang="en-US" altLang="en-US" sz="1200"/>
              <a:pPr>
                <a:spcBef>
                  <a:spcPct val="0"/>
                </a:spcBef>
                <a:buClrTx/>
                <a:buSzTx/>
                <a:buFontTx/>
                <a:buNone/>
              </a:pPr>
              <a:t>64</a:t>
            </a:fld>
            <a:endParaRPr lang="en-US" altLang="en-US" sz="1200" dirty="0"/>
          </a:p>
        </p:txBody>
      </p:sp>
      <p:sp>
        <p:nvSpPr>
          <p:cNvPr id="17411" name="Rectangle 2">
            <a:extLst>
              <a:ext uri="{FF2B5EF4-FFF2-40B4-BE49-F238E27FC236}">
                <a16:creationId xmlns:a16="http://schemas.microsoft.com/office/drawing/2014/main" id="{4196D330-D403-4924-9060-F697DB006A66}"/>
              </a:ext>
            </a:extLst>
          </p:cNvPr>
          <p:cNvSpPr>
            <a:spLocks noGrp="1" noChangeArrowheads="1"/>
          </p:cNvSpPr>
          <p:nvPr>
            <p:ph type="title"/>
          </p:nvPr>
        </p:nvSpPr>
        <p:spPr>
          <a:xfrm>
            <a:off x="73090" y="18256"/>
            <a:ext cx="11972730" cy="821500"/>
          </a:xfrm>
          <a:solidFill>
            <a:schemeClr val="accent1">
              <a:lumMod val="20000"/>
              <a:lumOff val="80000"/>
            </a:schemeClr>
          </a:solidFill>
        </p:spPr>
        <p:txBody>
          <a:bodyPr/>
          <a:lstStyle/>
          <a:p>
            <a:pPr eaLnBrk="1" hangingPunct="1"/>
            <a:r>
              <a:rPr lang="en-US" altLang="en-US" dirty="0">
                <a:solidFill>
                  <a:srgbClr val="170981"/>
                </a:solidFill>
              </a:rPr>
              <a:t>Data Cleaning</a:t>
            </a:r>
          </a:p>
        </p:txBody>
      </p:sp>
      <p:sp>
        <p:nvSpPr>
          <p:cNvPr id="17412" name="Rectangle 3">
            <a:extLst>
              <a:ext uri="{FF2B5EF4-FFF2-40B4-BE49-F238E27FC236}">
                <a16:creationId xmlns:a16="http://schemas.microsoft.com/office/drawing/2014/main" id="{D5B7336D-487C-4118-AA5C-0DF918664C03}"/>
              </a:ext>
            </a:extLst>
          </p:cNvPr>
          <p:cNvSpPr>
            <a:spLocks noGrp="1" noChangeArrowheads="1"/>
          </p:cNvSpPr>
          <p:nvPr>
            <p:ph type="body" idx="1"/>
          </p:nvPr>
        </p:nvSpPr>
        <p:spPr>
          <a:xfrm>
            <a:off x="73089" y="1119673"/>
            <a:ext cx="11972729" cy="5057290"/>
          </a:xfrm>
        </p:spPr>
        <p:txBody>
          <a:bodyPr>
            <a:normAutofit lnSpcReduction="10000"/>
          </a:bodyPr>
          <a:lstStyle/>
          <a:p>
            <a:pPr eaLnBrk="1" hangingPunct="1">
              <a:lnSpc>
                <a:spcPct val="110000"/>
              </a:lnSpc>
            </a:pPr>
            <a:r>
              <a:rPr lang="en-US" altLang="en-US" sz="2000" b="1" dirty="0"/>
              <a:t>Data in the Real World Is Dirty: </a:t>
            </a:r>
            <a:r>
              <a:rPr lang="en-US" altLang="en-US" sz="2000" dirty="0"/>
              <a:t>Lots of potentially incorrect data, e.g., instrument faulty, human or computer error, transmission error</a:t>
            </a:r>
          </a:p>
          <a:p>
            <a:pPr lvl="1" eaLnBrk="1" hangingPunct="1">
              <a:lnSpc>
                <a:spcPct val="120000"/>
              </a:lnSpc>
            </a:pPr>
            <a:r>
              <a:rPr lang="en-US" altLang="en-US" sz="2000" b="1" u="sng" dirty="0"/>
              <a:t>Incomplete(missing)</a:t>
            </a:r>
            <a:r>
              <a:rPr lang="en-US" altLang="en-US" sz="2000" b="1" dirty="0"/>
              <a:t>: </a:t>
            </a:r>
            <a:r>
              <a:rPr lang="en-US" altLang="en-US" sz="2000" dirty="0"/>
              <a:t>lacking attribute values, lacking certain attributes of interest, or containing only aggregate data</a:t>
            </a:r>
          </a:p>
          <a:p>
            <a:pPr lvl="2" eaLnBrk="1" hangingPunct="1">
              <a:lnSpc>
                <a:spcPct val="110000"/>
              </a:lnSpc>
            </a:pPr>
            <a:r>
              <a:rPr lang="en-US" altLang="en-US" dirty="0"/>
              <a:t>e.g., </a:t>
            </a:r>
            <a:r>
              <a:rPr lang="en-US" altLang="en-US" i="1" dirty="0"/>
              <a:t>Occupation</a:t>
            </a:r>
            <a:r>
              <a:rPr lang="en-US" altLang="en-US" dirty="0"/>
              <a:t>=“ ” (missing data)</a:t>
            </a:r>
          </a:p>
          <a:p>
            <a:pPr lvl="1" eaLnBrk="1" hangingPunct="1">
              <a:lnSpc>
                <a:spcPct val="110000"/>
              </a:lnSpc>
            </a:pPr>
            <a:r>
              <a:rPr lang="en-US" altLang="en-US" sz="2000" b="1" u="sng" dirty="0"/>
              <a:t>noisy</a:t>
            </a:r>
            <a:r>
              <a:rPr lang="en-US" altLang="en-US" sz="2000" b="1" dirty="0"/>
              <a:t>: </a:t>
            </a:r>
            <a:r>
              <a:rPr lang="en-US" altLang="en-US" sz="2000" dirty="0"/>
              <a:t>containing noise, errors, or outliers</a:t>
            </a:r>
          </a:p>
          <a:p>
            <a:pPr lvl="2" eaLnBrk="1" hangingPunct="1">
              <a:lnSpc>
                <a:spcPct val="110000"/>
              </a:lnSpc>
            </a:pPr>
            <a:r>
              <a:rPr lang="en-US" altLang="en-US" dirty="0"/>
              <a:t>e.g., </a:t>
            </a:r>
            <a:r>
              <a:rPr lang="en-US" altLang="en-US" i="1" dirty="0"/>
              <a:t>Salary</a:t>
            </a:r>
            <a:r>
              <a:rPr lang="en-US" altLang="en-US" dirty="0"/>
              <a:t>=“</a:t>
            </a:r>
            <a:r>
              <a:rPr lang="en-US" altLang="en-US" dirty="0">
                <a:cs typeface="Tahoma" panose="020B0604030504040204" pitchFamily="34" charset="0"/>
              </a:rPr>
              <a:t>−</a:t>
            </a:r>
            <a:r>
              <a:rPr lang="en-US" altLang="en-US" dirty="0"/>
              <a:t>10” (an error)</a:t>
            </a:r>
          </a:p>
          <a:p>
            <a:pPr lvl="1" eaLnBrk="1" hangingPunct="1">
              <a:lnSpc>
                <a:spcPct val="110000"/>
              </a:lnSpc>
            </a:pPr>
            <a:r>
              <a:rPr lang="en-US" altLang="en-US" sz="2000" b="1" u="sng" dirty="0"/>
              <a:t>inconsistent</a:t>
            </a:r>
            <a:r>
              <a:rPr lang="en-US" altLang="en-US" sz="2000" b="1" dirty="0"/>
              <a:t>:</a:t>
            </a:r>
            <a:r>
              <a:rPr lang="en-US" altLang="en-US" sz="2000" dirty="0"/>
              <a:t> containing discrepancies in codes or names, e.g.,</a:t>
            </a:r>
          </a:p>
          <a:p>
            <a:pPr lvl="2" eaLnBrk="1" hangingPunct="1">
              <a:lnSpc>
                <a:spcPct val="100000"/>
              </a:lnSpc>
            </a:pPr>
            <a:r>
              <a:rPr lang="en-US" altLang="en-US" i="1" dirty="0"/>
              <a:t>Age</a:t>
            </a:r>
            <a:r>
              <a:rPr lang="en-US" altLang="en-US" dirty="0"/>
              <a:t>=“42”, </a:t>
            </a:r>
            <a:r>
              <a:rPr lang="en-US" altLang="en-US" i="1" dirty="0"/>
              <a:t>Birthday</a:t>
            </a:r>
            <a:r>
              <a:rPr lang="en-US" altLang="en-US" dirty="0"/>
              <a:t>=“03/07/2010”</a:t>
            </a:r>
          </a:p>
          <a:p>
            <a:pPr lvl="2" eaLnBrk="1" hangingPunct="1">
              <a:lnSpc>
                <a:spcPct val="100000"/>
              </a:lnSpc>
            </a:pPr>
            <a:r>
              <a:rPr lang="en-US" altLang="en-US" dirty="0"/>
              <a:t>Was rating “1, 2, 3”, now rating “A, B, C”</a:t>
            </a:r>
          </a:p>
          <a:p>
            <a:pPr lvl="2" eaLnBrk="1" hangingPunct="1">
              <a:lnSpc>
                <a:spcPct val="100000"/>
              </a:lnSpc>
            </a:pPr>
            <a:r>
              <a:rPr lang="en-US" altLang="en-US" dirty="0"/>
              <a:t>discrepancy between duplicate records</a:t>
            </a:r>
          </a:p>
          <a:p>
            <a:pPr lvl="1" eaLnBrk="1" hangingPunct="1">
              <a:lnSpc>
                <a:spcPct val="120000"/>
              </a:lnSpc>
            </a:pPr>
            <a:r>
              <a:rPr lang="en-US" altLang="en-US" sz="2000" b="1" u="sng" dirty="0"/>
              <a:t>Intentional </a:t>
            </a:r>
            <a:r>
              <a:rPr lang="en-US" altLang="en-US" sz="2000" b="1" dirty="0"/>
              <a:t>(e.g., </a:t>
            </a:r>
            <a:r>
              <a:rPr lang="en-US" altLang="en-US" sz="2000" b="1" i="1" dirty="0"/>
              <a:t>disguised missing</a:t>
            </a:r>
            <a:r>
              <a:rPr lang="en-US" altLang="en-US" sz="2000" b="1" dirty="0"/>
              <a:t> data)</a:t>
            </a:r>
          </a:p>
          <a:p>
            <a:pPr lvl="2" eaLnBrk="1" hangingPunct="1">
              <a:lnSpc>
                <a:spcPct val="120000"/>
              </a:lnSpc>
            </a:pPr>
            <a:r>
              <a:rPr lang="en-US" altLang="en-US" dirty="0"/>
              <a:t>Jan. 1 as everyone’s birthday?</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061">
            <a:extLst>
              <a:ext uri="{FF2B5EF4-FFF2-40B4-BE49-F238E27FC236}">
                <a16:creationId xmlns:a16="http://schemas.microsoft.com/office/drawing/2014/main" id="{CD355AA5-6CAF-4E94-AE92-11252D1D54B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A6D9651-DA52-4214-B295-CB5988D8884B}" type="slidenum">
              <a:rPr lang="en-US" altLang="en-US" sz="1200"/>
              <a:pPr>
                <a:spcBef>
                  <a:spcPct val="0"/>
                </a:spcBef>
                <a:buClrTx/>
                <a:buSzTx/>
                <a:buFontTx/>
                <a:buNone/>
              </a:pPr>
              <a:t>65</a:t>
            </a:fld>
            <a:endParaRPr lang="en-US" altLang="en-US" sz="1200" dirty="0"/>
          </a:p>
        </p:txBody>
      </p:sp>
      <p:sp>
        <p:nvSpPr>
          <p:cNvPr id="19459" name="Rectangle 2">
            <a:extLst>
              <a:ext uri="{FF2B5EF4-FFF2-40B4-BE49-F238E27FC236}">
                <a16:creationId xmlns:a16="http://schemas.microsoft.com/office/drawing/2014/main" id="{6972A4AA-A9A2-4192-AAF3-595F00B65D85}"/>
              </a:ext>
            </a:extLst>
          </p:cNvPr>
          <p:cNvSpPr>
            <a:spLocks noGrp="1" noChangeArrowheads="1"/>
          </p:cNvSpPr>
          <p:nvPr>
            <p:ph type="title"/>
          </p:nvPr>
        </p:nvSpPr>
        <p:spPr>
          <a:xfrm>
            <a:off x="0" y="136525"/>
            <a:ext cx="11793894" cy="609600"/>
          </a:xfrm>
          <a:solidFill>
            <a:schemeClr val="accent1">
              <a:lumMod val="20000"/>
              <a:lumOff val="80000"/>
            </a:schemeClr>
          </a:solidFill>
        </p:spPr>
        <p:txBody>
          <a:bodyPr>
            <a:normAutofit fontScale="90000"/>
          </a:bodyPr>
          <a:lstStyle/>
          <a:p>
            <a:pPr eaLnBrk="1" hangingPunct="1"/>
            <a:r>
              <a:rPr lang="en-US" altLang="en-US" dirty="0">
                <a:solidFill>
                  <a:srgbClr val="170981"/>
                </a:solidFill>
              </a:rPr>
              <a:t>Incomplete (Missing) Data</a:t>
            </a:r>
          </a:p>
        </p:txBody>
      </p:sp>
      <p:sp>
        <p:nvSpPr>
          <p:cNvPr id="19460" name="Rectangle 3">
            <a:extLst>
              <a:ext uri="{FF2B5EF4-FFF2-40B4-BE49-F238E27FC236}">
                <a16:creationId xmlns:a16="http://schemas.microsoft.com/office/drawing/2014/main" id="{939B56AD-B6CD-45BD-BED8-2F0F0A359790}"/>
              </a:ext>
            </a:extLst>
          </p:cNvPr>
          <p:cNvSpPr>
            <a:spLocks noGrp="1" noChangeArrowheads="1"/>
          </p:cNvSpPr>
          <p:nvPr>
            <p:ph type="body" idx="1"/>
          </p:nvPr>
        </p:nvSpPr>
        <p:spPr>
          <a:xfrm>
            <a:off x="373224" y="1371600"/>
            <a:ext cx="11420670" cy="4404049"/>
          </a:xfrm>
        </p:spPr>
        <p:txBody>
          <a:bodyPr>
            <a:normAutofit lnSpcReduction="10000"/>
          </a:bodyPr>
          <a:lstStyle/>
          <a:p>
            <a:pPr eaLnBrk="1" hangingPunct="1">
              <a:lnSpc>
                <a:spcPct val="110000"/>
              </a:lnSpc>
            </a:pPr>
            <a:r>
              <a:rPr lang="en-US" altLang="en-US" sz="2400" b="1" dirty="0"/>
              <a:t>Data is not always available</a:t>
            </a:r>
          </a:p>
          <a:p>
            <a:pPr lvl="1" eaLnBrk="1" hangingPunct="1">
              <a:lnSpc>
                <a:spcPct val="110000"/>
              </a:lnSpc>
            </a:pPr>
            <a:r>
              <a:rPr lang="en-US" altLang="en-US" dirty="0"/>
              <a:t>E.g., many tuples have no recorded value for several attributes, such as customer income in sales data</a:t>
            </a:r>
          </a:p>
          <a:p>
            <a:pPr eaLnBrk="1" hangingPunct="1">
              <a:lnSpc>
                <a:spcPct val="110000"/>
              </a:lnSpc>
            </a:pPr>
            <a:r>
              <a:rPr lang="en-US" altLang="en-US" sz="2400" b="1"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due to misunderstanding</a:t>
            </a:r>
          </a:p>
          <a:p>
            <a:pPr lvl="1" eaLnBrk="1" hangingPunct="1">
              <a:lnSpc>
                <a:spcPct val="110000"/>
              </a:lnSpc>
            </a:pPr>
            <a:r>
              <a:rPr lang="en-US" altLang="en-US" dirty="0"/>
              <a:t>certain data may not be considered important at the time of entry</a:t>
            </a:r>
          </a:p>
          <a:p>
            <a:pPr lvl="1" eaLnBrk="1" hangingPunct="1">
              <a:lnSpc>
                <a:spcPct val="110000"/>
              </a:lnSpc>
            </a:pPr>
            <a:r>
              <a:rPr lang="en-US" altLang="en-US" dirty="0"/>
              <a:t>not register history or changes of the data</a:t>
            </a:r>
          </a:p>
          <a:p>
            <a:pPr eaLnBrk="1" hangingPunct="1">
              <a:lnSpc>
                <a:spcPct val="110000"/>
              </a:lnSpc>
            </a:pPr>
            <a:r>
              <a:rPr lang="en-US" altLang="en-US" sz="2400" b="1" dirty="0"/>
              <a:t>Missing data may need to be inferred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061">
            <a:extLst>
              <a:ext uri="{FF2B5EF4-FFF2-40B4-BE49-F238E27FC236}">
                <a16:creationId xmlns:a16="http://schemas.microsoft.com/office/drawing/2014/main" id="{8919FAB3-FC7B-4911-99AF-0D2B3A94DFB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F0098B5-9B9C-487B-A91D-2D10E084B66B}" type="slidenum">
              <a:rPr lang="en-US" altLang="en-US" sz="1200"/>
              <a:pPr>
                <a:spcBef>
                  <a:spcPct val="0"/>
                </a:spcBef>
                <a:buClrTx/>
                <a:buSzTx/>
                <a:buFontTx/>
                <a:buNone/>
              </a:pPr>
              <a:t>66</a:t>
            </a:fld>
            <a:endParaRPr lang="en-US" altLang="en-US" sz="1200"/>
          </a:p>
        </p:txBody>
      </p:sp>
      <p:sp>
        <p:nvSpPr>
          <p:cNvPr id="21507" name="Rectangle 2">
            <a:extLst>
              <a:ext uri="{FF2B5EF4-FFF2-40B4-BE49-F238E27FC236}">
                <a16:creationId xmlns:a16="http://schemas.microsoft.com/office/drawing/2014/main" id="{6B669F26-9A0A-4AA7-8FB7-840D2924496B}"/>
              </a:ext>
            </a:extLst>
          </p:cNvPr>
          <p:cNvSpPr>
            <a:spLocks noGrp="1" noChangeArrowheads="1"/>
          </p:cNvSpPr>
          <p:nvPr>
            <p:ph type="title"/>
          </p:nvPr>
        </p:nvSpPr>
        <p:spPr>
          <a:xfrm>
            <a:off x="329681" y="136525"/>
            <a:ext cx="11532637" cy="762000"/>
          </a:xfrm>
          <a:solidFill>
            <a:schemeClr val="accent1">
              <a:lumMod val="20000"/>
              <a:lumOff val="80000"/>
            </a:schemeClr>
          </a:solidFill>
        </p:spPr>
        <p:txBody>
          <a:bodyPr/>
          <a:lstStyle/>
          <a:p>
            <a:pPr eaLnBrk="1" hangingPunct="1"/>
            <a:r>
              <a:rPr lang="en-US" altLang="en-US" dirty="0"/>
              <a:t>How to Handle Missing Data?</a:t>
            </a:r>
          </a:p>
        </p:txBody>
      </p:sp>
      <p:sp>
        <p:nvSpPr>
          <p:cNvPr id="21508" name="Rectangle 3">
            <a:extLst>
              <a:ext uri="{FF2B5EF4-FFF2-40B4-BE49-F238E27FC236}">
                <a16:creationId xmlns:a16="http://schemas.microsoft.com/office/drawing/2014/main" id="{8C9527F9-956C-4CEC-B485-CF20A5058D8A}"/>
              </a:ext>
            </a:extLst>
          </p:cNvPr>
          <p:cNvSpPr>
            <a:spLocks noGrp="1" noChangeArrowheads="1"/>
          </p:cNvSpPr>
          <p:nvPr>
            <p:ph type="body" idx="1"/>
          </p:nvPr>
        </p:nvSpPr>
        <p:spPr>
          <a:xfrm>
            <a:off x="329681" y="1295400"/>
            <a:ext cx="11417560" cy="4368282"/>
          </a:xfrm>
        </p:spPr>
        <p:txBody>
          <a:bodyPr>
            <a:normAutofit/>
          </a:bodyPr>
          <a:lstStyle/>
          <a:p>
            <a:pPr eaLnBrk="1" hangingPunct="1">
              <a:lnSpc>
                <a:spcPct val="120000"/>
              </a:lnSpc>
            </a:pPr>
            <a:r>
              <a:rPr lang="en-US" altLang="en-US" sz="2400" b="1" dirty="0"/>
              <a:t>Ignore the tuple: </a:t>
            </a:r>
            <a:r>
              <a:rPr lang="en-US" altLang="en-US" sz="2400" dirty="0"/>
              <a:t>usually done when class label is missing (when doing classification)—not effective when the % of missing values per attribute varies considerably</a:t>
            </a:r>
          </a:p>
          <a:p>
            <a:pPr eaLnBrk="1" hangingPunct="1">
              <a:lnSpc>
                <a:spcPct val="120000"/>
              </a:lnSpc>
            </a:pPr>
            <a:r>
              <a:rPr lang="en-US" altLang="en-US" sz="2400" b="1" dirty="0"/>
              <a:t>Fill in the missing value manually</a:t>
            </a:r>
            <a:r>
              <a:rPr lang="en-US" altLang="en-US" sz="2400" dirty="0"/>
              <a:t>: tedious + infeasible?</a:t>
            </a:r>
          </a:p>
          <a:p>
            <a:pPr eaLnBrk="1" hangingPunct="1">
              <a:lnSpc>
                <a:spcPct val="120000"/>
              </a:lnSpc>
            </a:pPr>
            <a:r>
              <a:rPr lang="en-US" altLang="en-US" sz="2400" b="1" dirty="0"/>
              <a:t>Fill in it automatically with</a:t>
            </a:r>
          </a:p>
          <a:p>
            <a:pPr lvl="1" eaLnBrk="1" hangingPunct="1">
              <a:lnSpc>
                <a:spcPct val="120000"/>
              </a:lnSpc>
            </a:pPr>
            <a:r>
              <a:rPr lang="en-US" altLang="en-US" dirty="0"/>
              <a:t>a global constant : e.g., “unknown”, a new class?! </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smarter</a:t>
            </a:r>
          </a:p>
          <a:p>
            <a:pPr lvl="1" eaLnBrk="1" hangingPunct="1">
              <a:lnSpc>
                <a:spcPct val="120000"/>
              </a:lnSpc>
            </a:pPr>
            <a:r>
              <a:rPr lang="en-US" altLang="en-US" dirty="0">
                <a:solidFill>
                  <a:schemeClr val="hlink"/>
                </a:solidFill>
              </a:rPr>
              <a:t>the most probable value: inference-based such as Bayesian formula or decision tree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Missing Data">
            <a:extLst>
              <a:ext uri="{FF2B5EF4-FFF2-40B4-BE49-F238E27FC236}">
                <a16:creationId xmlns:a16="http://schemas.microsoft.com/office/drawing/2014/main" id="{91A6A14D-79C3-4747-BF56-206A6E383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035" y="1085839"/>
            <a:ext cx="5129784" cy="4686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Missing Data">
            <a:extLst>
              <a:ext uri="{FF2B5EF4-FFF2-40B4-BE49-F238E27FC236}">
                <a16:creationId xmlns:a16="http://schemas.microsoft.com/office/drawing/2014/main" id="{F7C9884D-63D5-4EDB-92F6-0F23408D7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80" y="1515196"/>
            <a:ext cx="5129784" cy="382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2492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ategorical Data">
            <a:extLst>
              <a:ext uri="{FF2B5EF4-FFF2-40B4-BE49-F238E27FC236}">
                <a16:creationId xmlns:a16="http://schemas.microsoft.com/office/drawing/2014/main" id="{83740C02-8DB3-49B3-B2F8-9EFBA35ED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84" y="69512"/>
            <a:ext cx="5715001" cy="3038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ategorical Data">
            <a:extLst>
              <a:ext uri="{FF2B5EF4-FFF2-40B4-BE49-F238E27FC236}">
                <a16:creationId xmlns:a16="http://schemas.microsoft.com/office/drawing/2014/main" id="{B9FE187F-7F75-4BBE-8C4C-DE24C7BD9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515" y="0"/>
            <a:ext cx="5715000" cy="6762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ategorical Data">
            <a:extLst>
              <a:ext uri="{FF2B5EF4-FFF2-40B4-BE49-F238E27FC236}">
                <a16:creationId xmlns:a16="http://schemas.microsoft.com/office/drawing/2014/main" id="{A08FB4E1-40DC-4021-AEDB-2C25A642A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654" y="3444979"/>
            <a:ext cx="3183984" cy="301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631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061">
            <a:extLst>
              <a:ext uri="{FF2B5EF4-FFF2-40B4-BE49-F238E27FC236}">
                <a16:creationId xmlns:a16="http://schemas.microsoft.com/office/drawing/2014/main" id="{17C91B27-62C8-44CE-982B-AC4EED788FA9}"/>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405C313B-2D5A-44A7-838D-C58910DD1D02}" type="slidenum">
              <a:rPr lang="en-US" altLang="en-US" sz="1200"/>
              <a:pPr algn="r" eaLnBrk="1" hangingPunct="1">
                <a:spcBef>
                  <a:spcPct val="0"/>
                </a:spcBef>
                <a:buClrTx/>
                <a:buSzTx/>
                <a:buFontTx/>
                <a:buNone/>
              </a:pPr>
              <a:t>69</a:t>
            </a:fld>
            <a:endParaRPr lang="en-US" altLang="en-US" sz="1200"/>
          </a:p>
        </p:txBody>
      </p:sp>
      <p:sp>
        <p:nvSpPr>
          <p:cNvPr id="23555" name="Rectangle 2">
            <a:extLst>
              <a:ext uri="{FF2B5EF4-FFF2-40B4-BE49-F238E27FC236}">
                <a16:creationId xmlns:a16="http://schemas.microsoft.com/office/drawing/2014/main" id="{2F833F6B-5F7D-414D-A6C2-5B0AE8B5AE67}"/>
              </a:ext>
            </a:extLst>
          </p:cNvPr>
          <p:cNvSpPr>
            <a:spLocks noGrp="1" noChangeArrowheads="1"/>
          </p:cNvSpPr>
          <p:nvPr>
            <p:ph type="title" idx="4294967295"/>
          </p:nvPr>
        </p:nvSpPr>
        <p:spPr>
          <a:xfrm>
            <a:off x="186612" y="228600"/>
            <a:ext cx="11784564" cy="762000"/>
          </a:xfrm>
          <a:solidFill>
            <a:schemeClr val="accent1">
              <a:lumMod val="20000"/>
              <a:lumOff val="80000"/>
            </a:schemeClr>
          </a:solidFill>
        </p:spPr>
        <p:txBody>
          <a:bodyPr/>
          <a:lstStyle/>
          <a:p>
            <a:pPr eaLnBrk="1" hangingPunct="1"/>
            <a:r>
              <a:rPr lang="en-US" altLang="en-US" dirty="0">
                <a:solidFill>
                  <a:srgbClr val="170981"/>
                </a:solidFill>
              </a:rPr>
              <a:t>Noisy Data</a:t>
            </a:r>
          </a:p>
        </p:txBody>
      </p:sp>
      <p:sp>
        <p:nvSpPr>
          <p:cNvPr id="23556" name="Rectangle 3">
            <a:extLst>
              <a:ext uri="{FF2B5EF4-FFF2-40B4-BE49-F238E27FC236}">
                <a16:creationId xmlns:a16="http://schemas.microsoft.com/office/drawing/2014/main" id="{21DC47B9-236F-488D-9CF2-FB51244F9FE0}"/>
              </a:ext>
            </a:extLst>
          </p:cNvPr>
          <p:cNvSpPr>
            <a:spLocks noGrp="1" noChangeArrowheads="1"/>
          </p:cNvSpPr>
          <p:nvPr>
            <p:ph type="body" idx="4294967295"/>
          </p:nvPr>
        </p:nvSpPr>
        <p:spPr>
          <a:xfrm>
            <a:off x="317240" y="1257300"/>
            <a:ext cx="11653936" cy="4953000"/>
          </a:xfrm>
        </p:spPr>
        <p:txBody>
          <a:bodyPr/>
          <a:lstStyle/>
          <a:p>
            <a:pPr eaLnBrk="1" hangingPunct="1"/>
            <a:r>
              <a:rPr lang="en-US" altLang="en-US" sz="2400" b="1" dirty="0">
                <a:solidFill>
                  <a:schemeClr val="folHlink"/>
                </a:solidFill>
              </a:rPr>
              <a:t>Noise</a:t>
            </a:r>
            <a:r>
              <a:rPr lang="en-US" altLang="en-US" sz="2400" b="1" dirty="0"/>
              <a:t>:</a:t>
            </a:r>
            <a:r>
              <a:rPr lang="en-US" altLang="en-US" sz="2400" dirty="0"/>
              <a:t> random error or variance in a measured variable</a:t>
            </a:r>
          </a:p>
          <a:p>
            <a:pPr eaLnBrk="1" hangingPunct="1"/>
            <a:r>
              <a:rPr lang="en-US" altLang="en-US" sz="2400" b="1" dirty="0">
                <a:solidFill>
                  <a:schemeClr val="folHlink"/>
                </a:solidFill>
              </a:rPr>
              <a:t>Incorrect attribute values</a:t>
            </a:r>
            <a:r>
              <a:rPr lang="en-US" altLang="en-US" sz="2400" b="1" dirty="0"/>
              <a:t>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technology limitation</a:t>
            </a:r>
          </a:p>
          <a:p>
            <a:pPr lvl="1" eaLnBrk="1" hangingPunct="1"/>
            <a:r>
              <a:rPr lang="en-US" altLang="en-US" dirty="0"/>
              <a:t>inconsistency in naming convention </a:t>
            </a:r>
          </a:p>
          <a:p>
            <a:pPr eaLnBrk="1" hangingPunct="1"/>
            <a:r>
              <a:rPr lang="en-US" altLang="en-US" sz="2400" b="1" dirty="0">
                <a:solidFill>
                  <a:schemeClr val="folHlink"/>
                </a:solidFill>
              </a:rPr>
              <a:t>Other data problems</a:t>
            </a:r>
            <a:r>
              <a:rPr lang="en-US" altLang="en-US" sz="2400" b="1" dirty="0"/>
              <a:t> </a:t>
            </a:r>
            <a:r>
              <a:rPr lang="en-US" altLang="en-US" sz="2400" dirty="0"/>
              <a:t>which require data cleaning</a:t>
            </a:r>
          </a:p>
          <a:p>
            <a:pPr lvl="1" eaLnBrk="1" hangingPunct="1"/>
            <a:r>
              <a:rPr lang="en-US" altLang="en-US" dirty="0"/>
              <a:t>duplicate records</a:t>
            </a:r>
          </a:p>
          <a:p>
            <a:pPr lvl="1" eaLnBrk="1" hangingPunct="1"/>
            <a:r>
              <a:rPr lang="en-US" altLang="en-US" dirty="0"/>
              <a:t>incomplete data</a:t>
            </a:r>
          </a:p>
          <a:p>
            <a:pPr lvl="1" eaLnBrk="1" hangingPunct="1"/>
            <a:r>
              <a:rPr lang="en-US" altLang="en-US" dirty="0"/>
              <a:t>inconsistent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755E226-EAC8-4B54-B4CC-8E929E48B141}"/>
              </a:ext>
            </a:extLst>
          </p:cNvPr>
          <p:cNvSpPr/>
          <p:nvPr/>
        </p:nvSpPr>
        <p:spPr>
          <a:xfrm>
            <a:off x="4926564" y="3758280"/>
            <a:ext cx="2192694" cy="157882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7C30E89-6243-45DD-BFA7-61229B431D1D}"/>
              </a:ext>
            </a:extLst>
          </p:cNvPr>
          <p:cNvSpPr/>
          <p:nvPr/>
        </p:nvSpPr>
        <p:spPr>
          <a:xfrm>
            <a:off x="8438947" y="1562098"/>
            <a:ext cx="2776449" cy="200426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2ADD88E-74C7-4032-A341-A025C80DD9A8}"/>
              </a:ext>
            </a:extLst>
          </p:cNvPr>
          <p:cNvSpPr/>
          <p:nvPr/>
        </p:nvSpPr>
        <p:spPr>
          <a:xfrm>
            <a:off x="636327" y="1562100"/>
            <a:ext cx="2409825" cy="18669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3C90E6D0-4046-46DD-8860-04C29479B4E0}"/>
              </a:ext>
            </a:extLst>
          </p:cNvPr>
          <p:cNvPicPr>
            <a:picLocks noChangeAspect="1"/>
          </p:cNvPicPr>
          <p:nvPr/>
        </p:nvPicPr>
        <p:blipFill>
          <a:blip r:embed="rId2"/>
          <a:stretch>
            <a:fillRect/>
          </a:stretch>
        </p:blipFill>
        <p:spPr>
          <a:xfrm>
            <a:off x="683396" y="1635028"/>
            <a:ext cx="2315688" cy="1793972"/>
          </a:xfrm>
          <a:prstGeom prst="rect">
            <a:avLst/>
          </a:prstGeom>
        </p:spPr>
      </p:pic>
      <p:pic>
        <p:nvPicPr>
          <p:cNvPr id="5" name="Picture 4">
            <a:extLst>
              <a:ext uri="{FF2B5EF4-FFF2-40B4-BE49-F238E27FC236}">
                <a16:creationId xmlns:a16="http://schemas.microsoft.com/office/drawing/2014/main" id="{D082C2CC-3E76-4B33-BE01-77A585E745EC}"/>
              </a:ext>
            </a:extLst>
          </p:cNvPr>
          <p:cNvPicPr>
            <a:picLocks noChangeAspect="1"/>
          </p:cNvPicPr>
          <p:nvPr/>
        </p:nvPicPr>
        <p:blipFill>
          <a:blip r:embed="rId3"/>
          <a:stretch>
            <a:fillRect/>
          </a:stretch>
        </p:blipFill>
        <p:spPr>
          <a:xfrm>
            <a:off x="5028952" y="1388188"/>
            <a:ext cx="1704975" cy="2333625"/>
          </a:xfrm>
          <a:prstGeom prst="rect">
            <a:avLst/>
          </a:prstGeom>
        </p:spPr>
      </p:pic>
      <p:pic>
        <p:nvPicPr>
          <p:cNvPr id="6" name="Picture 5">
            <a:extLst>
              <a:ext uri="{FF2B5EF4-FFF2-40B4-BE49-F238E27FC236}">
                <a16:creationId xmlns:a16="http://schemas.microsoft.com/office/drawing/2014/main" id="{268922A0-87DB-42C4-B16A-4BFD28EA2977}"/>
              </a:ext>
            </a:extLst>
          </p:cNvPr>
          <p:cNvPicPr>
            <a:picLocks noChangeAspect="1"/>
          </p:cNvPicPr>
          <p:nvPr/>
        </p:nvPicPr>
        <p:blipFill>
          <a:blip r:embed="rId4"/>
          <a:stretch>
            <a:fillRect/>
          </a:stretch>
        </p:blipFill>
        <p:spPr>
          <a:xfrm>
            <a:off x="5257508" y="3991481"/>
            <a:ext cx="1476375" cy="1209675"/>
          </a:xfrm>
          <a:prstGeom prst="rect">
            <a:avLst/>
          </a:prstGeom>
        </p:spPr>
      </p:pic>
      <p:pic>
        <p:nvPicPr>
          <p:cNvPr id="7" name="Picture 6">
            <a:extLst>
              <a:ext uri="{FF2B5EF4-FFF2-40B4-BE49-F238E27FC236}">
                <a16:creationId xmlns:a16="http://schemas.microsoft.com/office/drawing/2014/main" id="{DA5C403C-A3B9-4518-BF5F-58398677B3E0}"/>
              </a:ext>
            </a:extLst>
          </p:cNvPr>
          <p:cNvPicPr>
            <a:picLocks noChangeAspect="1"/>
          </p:cNvPicPr>
          <p:nvPr/>
        </p:nvPicPr>
        <p:blipFill>
          <a:blip r:embed="rId5"/>
          <a:stretch>
            <a:fillRect/>
          </a:stretch>
        </p:blipFill>
        <p:spPr>
          <a:xfrm>
            <a:off x="8522246" y="1618082"/>
            <a:ext cx="2609850" cy="1952625"/>
          </a:xfrm>
          <a:prstGeom prst="rect">
            <a:avLst/>
          </a:prstGeom>
        </p:spPr>
      </p:pic>
      <p:sp>
        <p:nvSpPr>
          <p:cNvPr id="8" name="TextBox 7">
            <a:extLst>
              <a:ext uri="{FF2B5EF4-FFF2-40B4-BE49-F238E27FC236}">
                <a16:creationId xmlns:a16="http://schemas.microsoft.com/office/drawing/2014/main" id="{3F18120F-76F9-4C3F-979B-BCDA7ECDC603}"/>
              </a:ext>
            </a:extLst>
          </p:cNvPr>
          <p:cNvSpPr txBox="1"/>
          <p:nvPr/>
        </p:nvSpPr>
        <p:spPr>
          <a:xfrm>
            <a:off x="239922" y="51593"/>
            <a:ext cx="11565977" cy="1077218"/>
          </a:xfrm>
          <a:prstGeom prst="rect">
            <a:avLst/>
          </a:prstGeom>
          <a:solidFill>
            <a:schemeClr val="tx2">
              <a:lumMod val="20000"/>
              <a:lumOff val="80000"/>
            </a:schemeClr>
          </a:solidFill>
        </p:spPr>
        <p:txBody>
          <a:bodyPr wrap="square" rtlCol="0">
            <a:spAutoFit/>
          </a:bodyPr>
          <a:lstStyle/>
          <a:p>
            <a:r>
              <a:rPr lang="en-US" sz="3200" b="1" i="1" dirty="0"/>
              <a:t>Recommending a product to buyers e.g. used by amazon , flipkart , Snapdeal etc., is not possible by manual calculations</a:t>
            </a:r>
          </a:p>
        </p:txBody>
      </p:sp>
      <p:cxnSp>
        <p:nvCxnSpPr>
          <p:cNvPr id="10" name="Straight Arrow Connector 9">
            <a:extLst>
              <a:ext uri="{FF2B5EF4-FFF2-40B4-BE49-F238E27FC236}">
                <a16:creationId xmlns:a16="http://schemas.microsoft.com/office/drawing/2014/main" id="{387B10B2-3561-402A-8D99-D0F2143ECC9A}"/>
              </a:ext>
            </a:extLst>
          </p:cNvPr>
          <p:cNvCxnSpPr>
            <a:cxnSpLocks/>
            <a:stCxn id="4" idx="3"/>
          </p:cNvCxnSpPr>
          <p:nvPr/>
        </p:nvCxnSpPr>
        <p:spPr>
          <a:xfrm flipV="1">
            <a:off x="2999084" y="2495550"/>
            <a:ext cx="2076937" cy="364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D474E5-96A8-4DCB-82F2-2F785F037FDA}"/>
              </a:ext>
            </a:extLst>
          </p:cNvPr>
          <p:cNvCxnSpPr>
            <a:cxnSpLocks/>
          </p:cNvCxnSpPr>
          <p:nvPr/>
        </p:nvCxnSpPr>
        <p:spPr>
          <a:xfrm>
            <a:off x="6733927" y="2484732"/>
            <a:ext cx="16263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55A9D2-B98B-4C68-8948-FF876951C881}"/>
              </a:ext>
            </a:extLst>
          </p:cNvPr>
          <p:cNvSpPr txBox="1"/>
          <p:nvPr/>
        </p:nvSpPr>
        <p:spPr>
          <a:xfrm>
            <a:off x="559836" y="3758280"/>
            <a:ext cx="3340359" cy="369332"/>
          </a:xfrm>
          <a:prstGeom prst="rect">
            <a:avLst/>
          </a:prstGeom>
          <a:noFill/>
        </p:spPr>
        <p:txBody>
          <a:bodyPr wrap="square" rtlCol="0">
            <a:spAutoFit/>
          </a:bodyPr>
          <a:lstStyle/>
          <a:p>
            <a:r>
              <a:rPr lang="en-US" dirty="0"/>
              <a:t>Purchase History of a Customer</a:t>
            </a:r>
          </a:p>
        </p:txBody>
      </p:sp>
      <p:sp>
        <p:nvSpPr>
          <p:cNvPr id="24" name="TextBox 23">
            <a:extLst>
              <a:ext uri="{FF2B5EF4-FFF2-40B4-BE49-F238E27FC236}">
                <a16:creationId xmlns:a16="http://schemas.microsoft.com/office/drawing/2014/main" id="{911B60B4-AA10-484D-807E-A6628F1DF009}"/>
              </a:ext>
            </a:extLst>
          </p:cNvPr>
          <p:cNvSpPr txBox="1"/>
          <p:nvPr/>
        </p:nvSpPr>
        <p:spPr>
          <a:xfrm>
            <a:off x="8744820" y="3825278"/>
            <a:ext cx="2776449" cy="369332"/>
          </a:xfrm>
          <a:prstGeom prst="rect">
            <a:avLst/>
          </a:prstGeom>
          <a:noFill/>
        </p:spPr>
        <p:txBody>
          <a:bodyPr wrap="square" rtlCol="0">
            <a:spAutoFit/>
          </a:bodyPr>
          <a:lstStyle/>
          <a:p>
            <a:r>
              <a:rPr lang="en-US" dirty="0"/>
              <a:t>Search list of a Customer</a:t>
            </a:r>
          </a:p>
        </p:txBody>
      </p:sp>
      <p:sp>
        <p:nvSpPr>
          <p:cNvPr id="2" name="Rectangle 1">
            <a:extLst>
              <a:ext uri="{FF2B5EF4-FFF2-40B4-BE49-F238E27FC236}">
                <a16:creationId xmlns:a16="http://schemas.microsoft.com/office/drawing/2014/main" id="{9D431E0C-FAE9-4C62-AFEA-5188B707C815}"/>
              </a:ext>
            </a:extLst>
          </p:cNvPr>
          <p:cNvSpPr/>
          <p:nvPr/>
        </p:nvSpPr>
        <p:spPr>
          <a:xfrm>
            <a:off x="9283423" y="6078168"/>
            <a:ext cx="2767745" cy="369332"/>
          </a:xfrm>
          <a:prstGeom prst="rect">
            <a:avLst/>
          </a:prstGeom>
        </p:spPr>
        <p:txBody>
          <a:bodyPr wrap="none">
            <a:spAutoFit/>
          </a:bodyPr>
          <a:lstStyle/>
          <a:p>
            <a:r>
              <a:rPr lang="en-US" b="1" dirty="0"/>
              <a:t>a. Why Machine Learning ?</a:t>
            </a:r>
          </a:p>
        </p:txBody>
      </p:sp>
    </p:spTree>
    <p:extLst>
      <p:ext uri="{BB962C8B-B14F-4D97-AF65-F5344CB8AC3E}">
        <p14:creationId xmlns:p14="http://schemas.microsoft.com/office/powerpoint/2010/main" val="1653459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9ACF-C463-47C3-A15C-99263870B645}"/>
              </a:ext>
            </a:extLst>
          </p:cNvPr>
          <p:cNvSpPr>
            <a:spLocks noGrp="1"/>
          </p:cNvSpPr>
          <p:nvPr>
            <p:ph type="title"/>
          </p:nvPr>
        </p:nvSpPr>
        <p:spPr>
          <a:solidFill>
            <a:schemeClr val="accent1">
              <a:lumMod val="20000"/>
              <a:lumOff val="80000"/>
            </a:schemeClr>
          </a:solidFill>
        </p:spPr>
        <p:txBody>
          <a:bodyPr/>
          <a:lstStyle/>
          <a:p>
            <a:r>
              <a:rPr lang="en-US" dirty="0"/>
              <a:t>Preprocessing the Data in Python</a:t>
            </a:r>
          </a:p>
        </p:txBody>
      </p:sp>
      <p:sp>
        <p:nvSpPr>
          <p:cNvPr id="3" name="Content Placeholder 2">
            <a:extLst>
              <a:ext uri="{FF2B5EF4-FFF2-40B4-BE49-F238E27FC236}">
                <a16:creationId xmlns:a16="http://schemas.microsoft.com/office/drawing/2014/main" id="{3EB3D4D2-5047-457F-8F23-2B1ABCBF9C75}"/>
              </a:ext>
            </a:extLst>
          </p:cNvPr>
          <p:cNvSpPr>
            <a:spLocks noGrp="1"/>
          </p:cNvSpPr>
          <p:nvPr>
            <p:ph idx="1"/>
          </p:nvPr>
        </p:nvSpPr>
        <p:spPr/>
        <p:txBody>
          <a:bodyPr/>
          <a:lstStyle/>
          <a:p>
            <a:r>
              <a:rPr lang="en-US" dirty="0"/>
              <a:t>In our daily life, we deal with lots of data but this data is in raw form. To provide the data as the input of machine learning algorithms, we need to convert it into a meaningful data. </a:t>
            </a:r>
          </a:p>
          <a:p>
            <a:r>
              <a:rPr lang="en-US" dirty="0"/>
              <a:t>That is where data preprocessing comes into picture. In other simple words, we can say that before providing the data to the machine learning algorithms we need to preprocess the data.</a:t>
            </a:r>
          </a:p>
        </p:txBody>
      </p:sp>
    </p:spTree>
    <p:extLst>
      <p:ext uri="{BB962C8B-B14F-4D97-AF65-F5344CB8AC3E}">
        <p14:creationId xmlns:p14="http://schemas.microsoft.com/office/powerpoint/2010/main" val="3889645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9070-F7F5-42AF-8DE2-231ACE01A5A8}"/>
              </a:ext>
            </a:extLst>
          </p:cNvPr>
          <p:cNvSpPr>
            <a:spLocks noGrp="1"/>
          </p:cNvSpPr>
          <p:nvPr>
            <p:ph type="title"/>
          </p:nvPr>
        </p:nvSpPr>
        <p:spPr/>
        <p:txBody>
          <a:bodyPr/>
          <a:lstStyle/>
          <a:p>
            <a:r>
              <a:rPr lang="en-US" b="1" dirty="0"/>
              <a:t>Importing Libraries</a:t>
            </a:r>
          </a:p>
        </p:txBody>
      </p:sp>
      <p:sp>
        <p:nvSpPr>
          <p:cNvPr id="3" name="Content Placeholder 2">
            <a:extLst>
              <a:ext uri="{FF2B5EF4-FFF2-40B4-BE49-F238E27FC236}">
                <a16:creationId xmlns:a16="http://schemas.microsoft.com/office/drawing/2014/main" id="{F3C7FC20-C122-40FA-A91E-CC71363D442B}"/>
              </a:ext>
            </a:extLst>
          </p:cNvPr>
          <p:cNvSpPr>
            <a:spLocks noGrp="1"/>
          </p:cNvSpPr>
          <p:nvPr>
            <p:ph idx="1"/>
          </p:nvPr>
        </p:nvSpPr>
        <p:spPr>
          <a:xfrm>
            <a:off x="3637384" y="3133498"/>
            <a:ext cx="3071327" cy="591004"/>
          </a:xfrm>
        </p:spPr>
        <p:txBody>
          <a:bodyPr/>
          <a:lstStyle/>
          <a:p>
            <a:pPr marL="0" indent="0">
              <a:buNone/>
            </a:pPr>
            <a:r>
              <a:rPr lang="en-US" dirty="0"/>
              <a:t>Hands On </a:t>
            </a:r>
          </a:p>
        </p:txBody>
      </p:sp>
    </p:spTree>
    <p:extLst>
      <p:ext uri="{BB962C8B-B14F-4D97-AF65-F5344CB8AC3E}">
        <p14:creationId xmlns:p14="http://schemas.microsoft.com/office/powerpoint/2010/main" val="34902855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AD15-485D-4F9C-B7EF-325A4094DBAD}"/>
              </a:ext>
            </a:extLst>
          </p:cNvPr>
          <p:cNvSpPr>
            <a:spLocks noGrp="1"/>
          </p:cNvSpPr>
          <p:nvPr>
            <p:ph type="title"/>
          </p:nvPr>
        </p:nvSpPr>
        <p:spPr/>
        <p:txBody>
          <a:bodyPr/>
          <a:lstStyle/>
          <a:p>
            <a:r>
              <a:rPr lang="en-US" b="1" dirty="0"/>
              <a:t>Training and test data</a:t>
            </a:r>
            <a:endParaRPr lang="en-US" dirty="0"/>
          </a:p>
        </p:txBody>
      </p:sp>
      <p:pic>
        <p:nvPicPr>
          <p:cNvPr id="4" name="Picture 2" descr="Image result for training testing and validation data set + Difference">
            <a:extLst>
              <a:ext uri="{FF2B5EF4-FFF2-40B4-BE49-F238E27FC236}">
                <a16:creationId xmlns:a16="http://schemas.microsoft.com/office/drawing/2014/main" id="{13579402-DD09-4A29-BA7D-168CB4CFF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154" y="1496494"/>
            <a:ext cx="4485692" cy="474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334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9F8E4A-15E0-4C46-BD50-043485C5732C}"/>
              </a:ext>
            </a:extLst>
          </p:cNvPr>
          <p:cNvPicPr>
            <a:picLocks noChangeAspect="1"/>
          </p:cNvPicPr>
          <p:nvPr/>
        </p:nvPicPr>
        <p:blipFill>
          <a:blip r:embed="rId2"/>
          <a:stretch>
            <a:fillRect/>
          </a:stretch>
        </p:blipFill>
        <p:spPr>
          <a:xfrm>
            <a:off x="1804987" y="795337"/>
            <a:ext cx="8582025" cy="5267325"/>
          </a:xfrm>
          <a:prstGeom prst="rect">
            <a:avLst/>
          </a:prstGeom>
        </p:spPr>
      </p:pic>
    </p:spTree>
    <p:extLst>
      <p:ext uri="{BB962C8B-B14F-4D97-AF65-F5344CB8AC3E}">
        <p14:creationId xmlns:p14="http://schemas.microsoft.com/office/powerpoint/2010/main" val="42716277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BD9E9-A1BA-4B4A-AAC6-E55E7FE758B6}"/>
              </a:ext>
            </a:extLst>
          </p:cNvPr>
          <p:cNvPicPr>
            <a:picLocks noChangeAspect="1"/>
          </p:cNvPicPr>
          <p:nvPr/>
        </p:nvPicPr>
        <p:blipFill>
          <a:blip r:embed="rId2"/>
          <a:stretch>
            <a:fillRect/>
          </a:stretch>
        </p:blipFill>
        <p:spPr>
          <a:xfrm>
            <a:off x="1399161" y="564204"/>
            <a:ext cx="9644217" cy="5525312"/>
          </a:xfrm>
          <a:prstGeom prst="rect">
            <a:avLst/>
          </a:prstGeom>
        </p:spPr>
      </p:pic>
    </p:spTree>
    <p:extLst>
      <p:ext uri="{BB962C8B-B14F-4D97-AF65-F5344CB8AC3E}">
        <p14:creationId xmlns:p14="http://schemas.microsoft.com/office/powerpoint/2010/main" val="31539098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6005A4-9CEA-4F9E-AE17-DF96596F28DC}"/>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15143770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6D91-D1E3-40D1-B18C-185B50D7AD03}"/>
              </a:ext>
            </a:extLst>
          </p:cNvPr>
          <p:cNvSpPr>
            <a:spLocks noGrp="1"/>
          </p:cNvSpPr>
          <p:nvPr>
            <p:ph type="title"/>
          </p:nvPr>
        </p:nvSpPr>
        <p:spPr>
          <a:xfrm>
            <a:off x="0" y="18256"/>
            <a:ext cx="12192000" cy="849492"/>
          </a:xfrm>
          <a:solidFill>
            <a:schemeClr val="accent1">
              <a:lumMod val="20000"/>
              <a:lumOff val="80000"/>
            </a:schemeClr>
          </a:solidFill>
        </p:spPr>
        <p:txBody>
          <a:bodyPr/>
          <a:lstStyle/>
          <a:p>
            <a:r>
              <a:rPr lang="en-US" dirty="0"/>
              <a:t>Training , Testing and Validation Data set</a:t>
            </a:r>
          </a:p>
        </p:txBody>
      </p:sp>
      <p:sp>
        <p:nvSpPr>
          <p:cNvPr id="3" name="Content Placeholder 2">
            <a:extLst>
              <a:ext uri="{FF2B5EF4-FFF2-40B4-BE49-F238E27FC236}">
                <a16:creationId xmlns:a16="http://schemas.microsoft.com/office/drawing/2014/main" id="{984F013D-B188-4C7A-97C2-E0FA304BE251}"/>
              </a:ext>
            </a:extLst>
          </p:cNvPr>
          <p:cNvSpPr>
            <a:spLocks noGrp="1"/>
          </p:cNvSpPr>
          <p:nvPr>
            <p:ph idx="1"/>
          </p:nvPr>
        </p:nvSpPr>
        <p:spPr>
          <a:xfrm>
            <a:off x="121298" y="1129004"/>
            <a:ext cx="11943183" cy="5047959"/>
          </a:xfrm>
        </p:spPr>
        <p:txBody>
          <a:bodyPr>
            <a:normAutofit/>
          </a:bodyPr>
          <a:lstStyle/>
          <a:p>
            <a:pPr fontAlgn="base"/>
            <a:r>
              <a:rPr lang="en-US" b="1" dirty="0"/>
              <a:t>Training Dataset</a:t>
            </a:r>
            <a:r>
              <a:rPr lang="en-US" dirty="0"/>
              <a:t>: </a:t>
            </a:r>
            <a:r>
              <a:rPr lang="en-US" i="1" dirty="0"/>
              <a:t>A set of examples used for learning, that is to fit the parameters [i.e., weights] of the classifier or model.</a:t>
            </a:r>
          </a:p>
          <a:p>
            <a:pPr fontAlgn="base"/>
            <a:r>
              <a:rPr lang="en-US" b="1" dirty="0"/>
              <a:t>Validation Dataset</a:t>
            </a:r>
            <a:r>
              <a:rPr lang="en-US" dirty="0"/>
              <a:t>: </a:t>
            </a:r>
            <a:r>
              <a:rPr lang="en-US" i="1" dirty="0"/>
              <a:t>The sample of data used to provide an unbiased evaluation of a model fit on the training dataset while tuning model hyperparameters. A set of examples used to tune the parameters [i.e., architecture, not weights] of a classifier, for example to choose the number of hidden units in a neural network.</a:t>
            </a:r>
          </a:p>
          <a:p>
            <a:pPr fontAlgn="base"/>
            <a:r>
              <a:rPr lang="en-US" b="1" dirty="0"/>
              <a:t>Test Dataset</a:t>
            </a:r>
            <a:r>
              <a:rPr lang="en-US" dirty="0"/>
              <a:t>: </a:t>
            </a:r>
            <a:r>
              <a:rPr lang="en-US" i="1" dirty="0"/>
              <a:t>The sample of data used to provide an unbiased evaluation of a final model fit on the training dataset</a:t>
            </a:r>
            <a:r>
              <a:rPr lang="en-US" dirty="0"/>
              <a:t>. </a:t>
            </a:r>
            <a:r>
              <a:rPr lang="en-US" i="1" dirty="0"/>
              <a:t>A set of examples used only to assess the performance [generalization] of a fully specified classifier.</a:t>
            </a:r>
          </a:p>
          <a:p>
            <a:pPr lvl="1"/>
            <a:r>
              <a:rPr lang="en-US" b="1" dirty="0"/>
              <a:t>Training set: </a:t>
            </a:r>
            <a:r>
              <a:rPr lang="en-US" dirty="0"/>
              <a:t>Is used for finding Nearest neighbors. </a:t>
            </a:r>
          </a:p>
          <a:p>
            <a:pPr lvl="1"/>
            <a:r>
              <a:rPr lang="en-US" b="1" dirty="0"/>
              <a:t>Validation set: </a:t>
            </a:r>
            <a:r>
              <a:rPr lang="en-US" dirty="0"/>
              <a:t>Is for finding different k which is applying to train set. </a:t>
            </a:r>
          </a:p>
          <a:p>
            <a:pPr lvl="1"/>
            <a:r>
              <a:rPr lang="en-US" b="1" dirty="0"/>
              <a:t>Test set</a:t>
            </a:r>
            <a:r>
              <a:rPr lang="en-US" dirty="0"/>
              <a:t>: Is used for finding the maximum accuracy and unseen data in future.</a:t>
            </a:r>
          </a:p>
        </p:txBody>
      </p:sp>
    </p:spTree>
    <p:extLst>
      <p:ext uri="{BB962C8B-B14F-4D97-AF65-F5344CB8AC3E}">
        <p14:creationId xmlns:p14="http://schemas.microsoft.com/office/powerpoint/2010/main" val="871538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91EA-419E-47C4-B060-5E863159B016}"/>
              </a:ext>
            </a:extLst>
          </p:cNvPr>
          <p:cNvSpPr>
            <a:spLocks noGrp="1"/>
          </p:cNvSpPr>
          <p:nvPr>
            <p:ph type="title"/>
          </p:nvPr>
        </p:nvSpPr>
        <p:spPr>
          <a:xfrm>
            <a:off x="4449147" y="2766218"/>
            <a:ext cx="2894045" cy="1325563"/>
          </a:xfrm>
        </p:spPr>
        <p:txBody>
          <a:bodyPr/>
          <a:lstStyle/>
          <a:p>
            <a:r>
              <a:rPr lang="en-US" b="1" dirty="0"/>
              <a:t>Hands on </a:t>
            </a:r>
          </a:p>
        </p:txBody>
      </p:sp>
    </p:spTree>
    <p:extLst>
      <p:ext uri="{BB962C8B-B14F-4D97-AF65-F5344CB8AC3E}">
        <p14:creationId xmlns:p14="http://schemas.microsoft.com/office/powerpoint/2010/main" val="4107518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B7E7-CD18-4EDD-9A62-2EECDBFCFAE6}"/>
              </a:ext>
            </a:extLst>
          </p:cNvPr>
          <p:cNvSpPr>
            <a:spLocks noGrp="1"/>
          </p:cNvSpPr>
          <p:nvPr>
            <p:ph type="title"/>
          </p:nvPr>
        </p:nvSpPr>
        <p:spPr/>
        <p:txBody>
          <a:bodyPr/>
          <a:lstStyle/>
          <a:p>
            <a:r>
              <a:rPr lang="en-US" dirty="0"/>
              <a:t>Data preprocessing steps</a:t>
            </a:r>
          </a:p>
        </p:txBody>
      </p:sp>
      <p:sp>
        <p:nvSpPr>
          <p:cNvPr id="3" name="Content Placeholder 2">
            <a:extLst>
              <a:ext uri="{FF2B5EF4-FFF2-40B4-BE49-F238E27FC236}">
                <a16:creationId xmlns:a16="http://schemas.microsoft.com/office/drawing/2014/main" id="{A5F3D777-22EF-4AD1-81A9-F335760AB6B4}"/>
              </a:ext>
            </a:extLst>
          </p:cNvPr>
          <p:cNvSpPr>
            <a:spLocks noGrp="1"/>
          </p:cNvSpPr>
          <p:nvPr>
            <p:ph idx="1"/>
          </p:nvPr>
        </p:nvSpPr>
        <p:spPr/>
        <p:txBody>
          <a:bodyPr/>
          <a:lstStyle/>
          <a:p>
            <a:r>
              <a:rPr lang="en-US" b="1" dirty="0"/>
              <a:t>Step 1 − Importing the useful packages </a:t>
            </a:r>
          </a:p>
          <a:p>
            <a:r>
              <a:rPr lang="en-US" b="1" dirty="0"/>
              <a:t>Step 2 − Defining sample data </a:t>
            </a:r>
          </a:p>
          <a:p>
            <a:r>
              <a:rPr lang="en-US" b="1" dirty="0"/>
              <a:t>Step3 − Applying preprocessing technique</a:t>
            </a:r>
            <a:endParaRPr lang="en-US" dirty="0"/>
          </a:p>
        </p:txBody>
      </p:sp>
    </p:spTree>
    <p:extLst>
      <p:ext uri="{BB962C8B-B14F-4D97-AF65-F5344CB8AC3E}">
        <p14:creationId xmlns:p14="http://schemas.microsoft.com/office/powerpoint/2010/main" val="1684513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4AEA-C856-4845-BBA7-D5ABECFE5E15}"/>
              </a:ext>
            </a:extLst>
          </p:cNvPr>
          <p:cNvSpPr>
            <a:spLocks noGrp="1"/>
          </p:cNvSpPr>
          <p:nvPr>
            <p:ph type="title"/>
          </p:nvPr>
        </p:nvSpPr>
        <p:spPr>
          <a:solidFill>
            <a:schemeClr val="accent1">
              <a:lumMod val="20000"/>
              <a:lumOff val="80000"/>
            </a:schemeClr>
          </a:solidFill>
        </p:spPr>
        <p:txBody>
          <a:bodyPr/>
          <a:lstStyle/>
          <a:p>
            <a:r>
              <a:rPr lang="en-US" b="1" dirty="0"/>
              <a:t>Step 1 − Importing the useful packages </a:t>
            </a:r>
            <a:endParaRPr lang="en-US" dirty="0"/>
          </a:p>
        </p:txBody>
      </p:sp>
      <p:sp>
        <p:nvSpPr>
          <p:cNvPr id="3" name="Content Placeholder 2">
            <a:extLst>
              <a:ext uri="{FF2B5EF4-FFF2-40B4-BE49-F238E27FC236}">
                <a16:creationId xmlns:a16="http://schemas.microsoft.com/office/drawing/2014/main" id="{2FD65D61-6A17-4684-8B1B-275212067619}"/>
              </a:ext>
            </a:extLst>
          </p:cNvPr>
          <p:cNvSpPr>
            <a:spLocks noGrp="1"/>
          </p:cNvSpPr>
          <p:nvPr>
            <p:ph idx="1"/>
          </p:nvPr>
        </p:nvSpPr>
        <p:spPr/>
        <p:txBody>
          <a:bodyPr>
            <a:normAutofit fontScale="92500"/>
          </a:bodyPr>
          <a:lstStyle/>
          <a:p>
            <a:r>
              <a:rPr lang="en-US" dirty="0"/>
              <a:t>If we are using Python then this would be the first step for converting the data into a certain format, i.e., preprocessing. It can be done as follows −</a:t>
            </a:r>
          </a:p>
          <a:p>
            <a:pPr lvl="1"/>
            <a:r>
              <a:rPr lang="en-US" b="1" dirty="0"/>
              <a:t>import </a:t>
            </a:r>
            <a:r>
              <a:rPr lang="en-US" b="1" dirty="0" err="1"/>
              <a:t>numpy</a:t>
            </a:r>
            <a:r>
              <a:rPr lang="en-US" b="1" dirty="0"/>
              <a:t> as np</a:t>
            </a:r>
          </a:p>
          <a:p>
            <a:pPr lvl="1"/>
            <a:r>
              <a:rPr lang="en-US" b="1" dirty="0"/>
              <a:t>from </a:t>
            </a:r>
            <a:r>
              <a:rPr lang="en-US" b="1" dirty="0" err="1"/>
              <a:t>sklearn</a:t>
            </a:r>
            <a:r>
              <a:rPr lang="en-US" b="1" dirty="0"/>
              <a:t> import preprocessing </a:t>
            </a:r>
          </a:p>
          <a:p>
            <a:r>
              <a:rPr lang="en-US" dirty="0"/>
              <a:t>Here we have used the following two packages −</a:t>
            </a:r>
          </a:p>
          <a:p>
            <a:pPr lvl="1"/>
            <a:r>
              <a:rPr lang="en-US" b="1" dirty="0"/>
              <a:t>NumPy</a:t>
            </a:r>
            <a:r>
              <a:rPr lang="en-US" dirty="0"/>
              <a:t> − Basically NumPy is a general purpose array-processing package designed to efficiently manipulate large multi-dimensional arrays of arbitrary records without sacrificing too much speed for small multi-dimensional arrays.</a:t>
            </a:r>
          </a:p>
          <a:p>
            <a:pPr lvl="1"/>
            <a:r>
              <a:rPr lang="en-US" b="1" dirty="0" err="1"/>
              <a:t>Sklearn.preprocessing</a:t>
            </a:r>
            <a:r>
              <a:rPr lang="en-US" dirty="0"/>
              <a:t> − This package provides many common utility functions and transformer classes to change raw feature vectors into a representation that is more suitable for machine learning algorithms.</a:t>
            </a:r>
          </a:p>
          <a:p>
            <a:endParaRPr lang="en-US" dirty="0"/>
          </a:p>
          <a:p>
            <a:endParaRPr lang="en-US" dirty="0"/>
          </a:p>
          <a:p>
            <a:endParaRPr lang="en-US" dirty="0"/>
          </a:p>
        </p:txBody>
      </p:sp>
    </p:spTree>
    <p:extLst>
      <p:ext uri="{BB962C8B-B14F-4D97-AF65-F5344CB8AC3E}">
        <p14:creationId xmlns:p14="http://schemas.microsoft.com/office/powerpoint/2010/main" val="408016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F154-B801-44D2-B99F-2797F2077B2B}"/>
              </a:ext>
            </a:extLst>
          </p:cNvPr>
          <p:cNvSpPr>
            <a:spLocks noGrp="1"/>
          </p:cNvSpPr>
          <p:nvPr>
            <p:ph type="title"/>
          </p:nvPr>
        </p:nvSpPr>
        <p:spPr>
          <a:xfrm>
            <a:off x="838200" y="2567150"/>
            <a:ext cx="10515600" cy="1325563"/>
          </a:xfrm>
          <a:solidFill>
            <a:schemeClr val="tx2">
              <a:lumMod val="20000"/>
              <a:lumOff val="80000"/>
            </a:schemeClr>
          </a:solidFill>
        </p:spPr>
        <p:txBody>
          <a:bodyPr/>
          <a:lstStyle/>
          <a:p>
            <a:r>
              <a:rPr lang="en-US" b="1" dirty="0"/>
              <a:t>b. What is Machine Learning ?</a:t>
            </a:r>
          </a:p>
        </p:txBody>
      </p:sp>
    </p:spTree>
    <p:extLst>
      <p:ext uri="{BB962C8B-B14F-4D97-AF65-F5344CB8AC3E}">
        <p14:creationId xmlns:p14="http://schemas.microsoft.com/office/powerpoint/2010/main" val="2958621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34CA-AFB6-491E-8650-3897E514AAD3}"/>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Step 2 − Defining sample data</a:t>
            </a:r>
            <a:endParaRPr lang="en-US" dirty="0"/>
          </a:p>
        </p:txBody>
      </p:sp>
      <p:sp>
        <p:nvSpPr>
          <p:cNvPr id="3" name="Content Placeholder 2">
            <a:extLst>
              <a:ext uri="{FF2B5EF4-FFF2-40B4-BE49-F238E27FC236}">
                <a16:creationId xmlns:a16="http://schemas.microsoft.com/office/drawing/2014/main" id="{7D800410-E4DA-4C35-BF28-4222160E7A28}"/>
              </a:ext>
            </a:extLst>
          </p:cNvPr>
          <p:cNvSpPr>
            <a:spLocks noGrp="1"/>
          </p:cNvSpPr>
          <p:nvPr>
            <p:ph idx="1"/>
          </p:nvPr>
        </p:nvSpPr>
        <p:spPr>
          <a:xfrm>
            <a:off x="205273" y="1825625"/>
            <a:ext cx="11849878" cy="4351338"/>
          </a:xfrm>
        </p:spPr>
        <p:txBody>
          <a:bodyPr/>
          <a:lstStyle/>
          <a:p>
            <a:r>
              <a:rPr lang="en-US" dirty="0"/>
              <a:t>After importing the packages, we need to define some sample data so that we can apply preprocessing techniques on that data. </a:t>
            </a:r>
          </a:p>
          <a:p>
            <a:r>
              <a:rPr lang="en-US" dirty="0"/>
              <a:t>We will now define the following sample data −</a:t>
            </a:r>
          </a:p>
          <a:p>
            <a:pPr lvl="1"/>
            <a:endParaRPr lang="en-US" altLang="en-US" dirty="0">
              <a:solidFill>
                <a:srgbClr val="7F0055"/>
              </a:solidFill>
              <a:latin typeface="Menlo"/>
            </a:endParaRPr>
          </a:p>
          <a:p>
            <a:pPr lvl="1"/>
            <a:r>
              <a:rPr lang="en-US" altLang="en-US" dirty="0">
                <a:solidFill>
                  <a:srgbClr val="7F0055"/>
                </a:solidFill>
                <a:latin typeface="Menlo"/>
              </a:rPr>
              <a:t>input_data</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313131"/>
                </a:solidFill>
                <a:latin typeface="Menlo"/>
              </a:rPr>
              <a:t> np</a:t>
            </a:r>
            <a:r>
              <a:rPr lang="en-US" altLang="en-US" dirty="0">
                <a:solidFill>
                  <a:srgbClr val="666600"/>
                </a:solidFill>
                <a:latin typeface="Menlo"/>
              </a:rPr>
              <a:t>.</a:t>
            </a:r>
            <a:r>
              <a:rPr lang="en-US" altLang="en-US" dirty="0">
                <a:solidFill>
                  <a:srgbClr val="313131"/>
                </a:solidFill>
                <a:latin typeface="Menlo"/>
              </a:rPr>
              <a:t>array</a:t>
            </a:r>
            <a:r>
              <a:rPr lang="en-US" altLang="en-US" dirty="0">
                <a:solidFill>
                  <a:srgbClr val="666600"/>
                </a:solidFill>
                <a:latin typeface="Menlo"/>
              </a:rPr>
              <a:t>([</a:t>
            </a:r>
            <a:r>
              <a:rPr lang="en-US" altLang="en-US" dirty="0">
                <a:solidFill>
                  <a:srgbClr val="006666"/>
                </a:solidFill>
                <a:latin typeface="Menlo"/>
              </a:rPr>
              <a:t>2.1</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1.9</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5.5</a:t>
            </a:r>
            <a:r>
              <a:rPr lang="en-US" altLang="en-US" dirty="0">
                <a:solidFill>
                  <a:srgbClr val="666600"/>
                </a:solidFill>
                <a:latin typeface="Menlo"/>
              </a:rPr>
              <a:t>],</a:t>
            </a:r>
            <a:r>
              <a:rPr lang="en-US" altLang="en-US" dirty="0">
                <a:solidFill>
                  <a:srgbClr val="313131"/>
                </a:solidFill>
                <a:latin typeface="Menlo"/>
              </a:rPr>
              <a:t> </a:t>
            </a:r>
          </a:p>
          <a:p>
            <a:pPr marL="457200" lvl="1" indent="0">
              <a:buNone/>
            </a:pPr>
            <a:r>
              <a:rPr lang="en-US" altLang="en-US" dirty="0">
                <a:solidFill>
                  <a:srgbClr val="666600"/>
                </a:solidFill>
                <a:latin typeface="Menlo"/>
              </a:rPr>
              <a:t>                                            [-</a:t>
            </a:r>
            <a:r>
              <a:rPr lang="en-US" altLang="en-US" dirty="0">
                <a:solidFill>
                  <a:srgbClr val="006666"/>
                </a:solidFill>
                <a:latin typeface="Menlo"/>
              </a:rPr>
              <a:t>1.5</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2.4</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3.5</a:t>
            </a:r>
            <a:r>
              <a:rPr lang="en-US" altLang="en-US" dirty="0">
                <a:solidFill>
                  <a:srgbClr val="666600"/>
                </a:solidFill>
                <a:latin typeface="Menlo"/>
              </a:rPr>
              <a:t>],</a:t>
            </a:r>
            <a:r>
              <a:rPr lang="en-US" altLang="en-US" dirty="0">
                <a:solidFill>
                  <a:srgbClr val="313131"/>
                </a:solidFill>
                <a:latin typeface="Menlo"/>
              </a:rPr>
              <a:t> </a:t>
            </a:r>
          </a:p>
          <a:p>
            <a:pPr marL="457200" lvl="1" indent="0">
              <a:buNone/>
            </a:pP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0.5</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7.9</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5.6</a:t>
            </a:r>
            <a:r>
              <a:rPr lang="en-US" altLang="en-US" dirty="0">
                <a:solidFill>
                  <a:srgbClr val="666600"/>
                </a:solidFill>
                <a:latin typeface="Menlo"/>
              </a:rPr>
              <a:t>],</a:t>
            </a:r>
            <a:r>
              <a:rPr lang="en-US" altLang="en-US" dirty="0">
                <a:solidFill>
                  <a:srgbClr val="313131"/>
                </a:solidFill>
                <a:latin typeface="Menlo"/>
              </a:rPr>
              <a:t> </a:t>
            </a:r>
          </a:p>
          <a:p>
            <a:pPr marL="457200" lvl="1" indent="0">
              <a:buNone/>
            </a:pP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5.9</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2.3</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5.8</a:t>
            </a:r>
            <a:r>
              <a:rPr lang="en-US" altLang="en-US" sz="2000" dirty="0"/>
              <a:t> </a:t>
            </a:r>
            <a:r>
              <a:rPr lang="en-US" altLang="en-US" dirty="0">
                <a:solidFill>
                  <a:srgbClr val="666600"/>
                </a:solidFill>
                <a:latin typeface="Menlo"/>
              </a:rPr>
              <a:t>]])</a:t>
            </a:r>
          </a:p>
          <a:p>
            <a:pPr marL="457200" lvl="1" indent="0">
              <a:buNone/>
            </a:pPr>
            <a:endParaRPr lang="en-US" altLang="en-US" sz="5600" dirty="0">
              <a:solidFill>
                <a:srgbClr val="666600"/>
              </a:solidFill>
              <a:latin typeface="Menlo"/>
            </a:endParaRPr>
          </a:p>
          <a:p>
            <a:pPr marL="457200" lvl="1" indent="0">
              <a:buNone/>
            </a:pPr>
            <a:endParaRPr lang="en-US" altLang="en-US" sz="5600" dirty="0">
              <a:latin typeface="Arial" panose="020B0604020202020204" pitchFamily="34" charset="0"/>
            </a:endParaRPr>
          </a:p>
          <a:p>
            <a:endParaRPr lang="en-US" dirty="0"/>
          </a:p>
        </p:txBody>
      </p:sp>
    </p:spTree>
    <p:extLst>
      <p:ext uri="{BB962C8B-B14F-4D97-AF65-F5344CB8AC3E}">
        <p14:creationId xmlns:p14="http://schemas.microsoft.com/office/powerpoint/2010/main" val="1859280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250E-E545-4CFE-B9CC-068581B8F01F}"/>
              </a:ext>
            </a:extLst>
          </p:cNvPr>
          <p:cNvSpPr>
            <a:spLocks noGrp="1"/>
          </p:cNvSpPr>
          <p:nvPr>
            <p:ph type="title"/>
          </p:nvPr>
        </p:nvSpPr>
        <p:spPr>
          <a:xfrm>
            <a:off x="0" y="0"/>
            <a:ext cx="12192000" cy="961053"/>
          </a:xfrm>
          <a:solidFill>
            <a:schemeClr val="accent1">
              <a:lumMod val="20000"/>
              <a:lumOff val="80000"/>
            </a:schemeClr>
          </a:solidFill>
        </p:spPr>
        <p:txBody>
          <a:bodyPr/>
          <a:lstStyle/>
          <a:p>
            <a:r>
              <a:rPr lang="en-US" b="1" dirty="0"/>
              <a:t>Step3 − Applying preprocessing technique</a:t>
            </a:r>
            <a:endParaRPr lang="en-US" dirty="0"/>
          </a:p>
        </p:txBody>
      </p:sp>
      <p:sp>
        <p:nvSpPr>
          <p:cNvPr id="3" name="Content Placeholder 2">
            <a:extLst>
              <a:ext uri="{FF2B5EF4-FFF2-40B4-BE49-F238E27FC236}">
                <a16:creationId xmlns:a16="http://schemas.microsoft.com/office/drawing/2014/main" id="{7495CF51-9726-42AE-9FFA-E1A0AC2EA13A}"/>
              </a:ext>
            </a:extLst>
          </p:cNvPr>
          <p:cNvSpPr>
            <a:spLocks noGrp="1"/>
          </p:cNvSpPr>
          <p:nvPr>
            <p:ph idx="1"/>
          </p:nvPr>
        </p:nvSpPr>
        <p:spPr/>
        <p:txBody>
          <a:bodyPr/>
          <a:lstStyle/>
          <a:p>
            <a:r>
              <a:rPr lang="en-US" dirty="0"/>
              <a:t>In this step, we need to apply any of the preprocessing techniques.</a:t>
            </a:r>
          </a:p>
        </p:txBody>
      </p:sp>
    </p:spTree>
    <p:extLst>
      <p:ext uri="{BB962C8B-B14F-4D97-AF65-F5344CB8AC3E}">
        <p14:creationId xmlns:p14="http://schemas.microsoft.com/office/powerpoint/2010/main" val="2452431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A252-9988-4D5B-9934-AFD77BC0833C}"/>
              </a:ext>
            </a:extLst>
          </p:cNvPr>
          <p:cNvSpPr>
            <a:spLocks noGrp="1"/>
          </p:cNvSpPr>
          <p:nvPr>
            <p:ph type="title"/>
          </p:nvPr>
        </p:nvSpPr>
        <p:spPr>
          <a:xfrm>
            <a:off x="0" y="-9737"/>
            <a:ext cx="12192000" cy="1073427"/>
          </a:xfrm>
          <a:solidFill>
            <a:schemeClr val="accent1">
              <a:lumMod val="20000"/>
              <a:lumOff val="80000"/>
            </a:schemeClr>
          </a:solidFill>
        </p:spPr>
        <p:txBody>
          <a:bodyPr/>
          <a:lstStyle/>
          <a:p>
            <a:r>
              <a:rPr lang="en-US" b="1" dirty="0"/>
              <a:t>Techniques for Data Preprocessing</a:t>
            </a:r>
          </a:p>
        </p:txBody>
      </p:sp>
      <p:sp>
        <p:nvSpPr>
          <p:cNvPr id="3" name="Content Placeholder 2">
            <a:extLst>
              <a:ext uri="{FF2B5EF4-FFF2-40B4-BE49-F238E27FC236}">
                <a16:creationId xmlns:a16="http://schemas.microsoft.com/office/drawing/2014/main" id="{B15EDE44-A2A9-4ED8-862E-B4AA393931D8}"/>
              </a:ext>
            </a:extLst>
          </p:cNvPr>
          <p:cNvSpPr>
            <a:spLocks noGrp="1"/>
          </p:cNvSpPr>
          <p:nvPr>
            <p:ph idx="1"/>
          </p:nvPr>
        </p:nvSpPr>
        <p:spPr>
          <a:xfrm>
            <a:off x="373224" y="1306286"/>
            <a:ext cx="11541968" cy="4870677"/>
          </a:xfrm>
        </p:spPr>
        <p:txBody>
          <a:bodyPr>
            <a:normAutofit/>
          </a:bodyPr>
          <a:lstStyle/>
          <a:p>
            <a:endParaRPr lang="en-US" dirty="0"/>
          </a:p>
          <a:p>
            <a:pPr marL="514350" indent="-514350">
              <a:buFont typeface="+mj-lt"/>
              <a:buAutoNum type="arabicPeriod"/>
            </a:pPr>
            <a:r>
              <a:rPr lang="en-US" dirty="0"/>
              <a:t>Scaling /Rescaling : </a:t>
            </a:r>
            <a:r>
              <a:rPr lang="en-US" b="1" dirty="0"/>
              <a:t># Min max scaling</a:t>
            </a:r>
          </a:p>
          <a:p>
            <a:pPr marL="514350" indent="-514350">
              <a:buFont typeface="+mj-lt"/>
              <a:buAutoNum type="arabicPeriod"/>
            </a:pPr>
            <a:r>
              <a:rPr lang="en-US" b="1" dirty="0"/>
              <a:t>Standardization </a:t>
            </a:r>
          </a:p>
          <a:p>
            <a:pPr marL="514350" indent="-514350">
              <a:buFont typeface="+mj-lt"/>
              <a:buAutoNum type="arabicPeriod"/>
            </a:pPr>
            <a:r>
              <a:rPr lang="en-US" dirty="0"/>
              <a:t>Normalization</a:t>
            </a:r>
          </a:p>
          <a:p>
            <a:pPr marL="1371600" lvl="2" indent="-457200">
              <a:buFont typeface="+mj-lt"/>
              <a:buAutoNum type="arabicPeriod"/>
            </a:pPr>
            <a:r>
              <a:rPr lang="en-US" b="1" dirty="0"/>
              <a:t>L1 Normalization</a:t>
            </a:r>
          </a:p>
          <a:p>
            <a:pPr marL="1371600" lvl="2" indent="-457200">
              <a:buFont typeface="+mj-lt"/>
              <a:buAutoNum type="arabicPeriod"/>
            </a:pPr>
            <a:r>
              <a:rPr lang="en-US" b="1" dirty="0"/>
              <a:t>L2 Normalization</a:t>
            </a:r>
            <a:endParaRPr lang="en-US" dirty="0"/>
          </a:p>
          <a:p>
            <a:pPr marL="514350" indent="-514350">
              <a:buFont typeface="+mj-lt"/>
              <a:buAutoNum type="arabicPeriod"/>
            </a:pPr>
            <a:r>
              <a:rPr lang="en-US" dirty="0"/>
              <a:t>Binarization</a:t>
            </a:r>
          </a:p>
          <a:p>
            <a:pPr marL="514350" indent="-514350">
              <a:buFont typeface="+mj-lt"/>
              <a:buAutoNum type="arabicPeriod"/>
            </a:pPr>
            <a:r>
              <a:rPr lang="en-US" dirty="0"/>
              <a:t>Mean Removal</a:t>
            </a:r>
          </a:p>
          <a:p>
            <a:pPr marL="514350" indent="-514350">
              <a:buFont typeface="+mj-lt"/>
              <a:buAutoNum type="arabicPeriod"/>
            </a:pPr>
            <a:r>
              <a:rPr lang="en-US" dirty="0"/>
              <a:t>Labeling the Data</a:t>
            </a:r>
          </a:p>
          <a:p>
            <a:pPr marL="514350" indent="-514350">
              <a:buFont typeface="+mj-lt"/>
              <a:buAutoNum type="arabicPeriod"/>
            </a:pPr>
            <a:r>
              <a:rPr lang="en-US" dirty="0"/>
              <a:t>One Hot Encoding</a:t>
            </a:r>
          </a:p>
          <a:p>
            <a:endParaRPr lang="en-US" dirty="0"/>
          </a:p>
        </p:txBody>
      </p:sp>
    </p:spTree>
    <p:extLst>
      <p:ext uri="{BB962C8B-B14F-4D97-AF65-F5344CB8AC3E}">
        <p14:creationId xmlns:p14="http://schemas.microsoft.com/office/powerpoint/2010/main" val="84845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2560-9D93-4307-A931-36109046E442}"/>
              </a:ext>
            </a:extLst>
          </p:cNvPr>
          <p:cNvSpPr>
            <a:spLocks noGrp="1"/>
          </p:cNvSpPr>
          <p:nvPr>
            <p:ph type="title"/>
          </p:nvPr>
        </p:nvSpPr>
        <p:spPr>
          <a:xfrm>
            <a:off x="0" y="0"/>
            <a:ext cx="12192000" cy="1166327"/>
          </a:xfrm>
          <a:solidFill>
            <a:schemeClr val="accent1">
              <a:lumMod val="20000"/>
              <a:lumOff val="80000"/>
            </a:schemeClr>
          </a:solidFill>
        </p:spPr>
        <p:txBody>
          <a:bodyPr/>
          <a:lstStyle/>
          <a:p>
            <a:r>
              <a:rPr lang="en-US" dirty="0"/>
              <a:t>1</a:t>
            </a:r>
            <a:r>
              <a:rPr lang="en-US" b="1" dirty="0"/>
              <a:t>. Scaling or Rescaling Data</a:t>
            </a:r>
          </a:p>
        </p:txBody>
      </p:sp>
      <p:sp>
        <p:nvSpPr>
          <p:cNvPr id="3" name="Content Placeholder 2">
            <a:extLst>
              <a:ext uri="{FF2B5EF4-FFF2-40B4-BE49-F238E27FC236}">
                <a16:creationId xmlns:a16="http://schemas.microsoft.com/office/drawing/2014/main" id="{1E341823-65F1-4B45-8C84-4C932137A84D}"/>
              </a:ext>
            </a:extLst>
          </p:cNvPr>
          <p:cNvSpPr>
            <a:spLocks noGrp="1"/>
          </p:cNvSpPr>
          <p:nvPr>
            <p:ph idx="1"/>
          </p:nvPr>
        </p:nvSpPr>
        <p:spPr>
          <a:xfrm>
            <a:off x="838199" y="1825625"/>
            <a:ext cx="11151637" cy="4351338"/>
          </a:xfrm>
        </p:spPr>
        <p:txBody>
          <a:bodyPr>
            <a:normAutofit/>
          </a:bodyPr>
          <a:lstStyle/>
          <a:p>
            <a:r>
              <a:rPr lang="en-US" dirty="0"/>
              <a:t>When your data is comprised of attributes with varying scales, many machine learning algorithms can benefit from rescaling the attributes to all have the same scale.</a:t>
            </a:r>
          </a:p>
          <a:p>
            <a:r>
              <a:rPr lang="en-US" dirty="0"/>
              <a:t>The  attributes are often rescaled into the </a:t>
            </a:r>
            <a:r>
              <a:rPr lang="en-US" b="1" i="1" dirty="0"/>
              <a:t>range between 0 and 1</a:t>
            </a:r>
            <a:r>
              <a:rPr lang="en-US" dirty="0"/>
              <a:t>. This is useful for optimization algorithms in used in the core of machine learning algorithms like gradient descent. It is also useful for algorithms that weight inputs like regression and neural networks and algorithms that use distance measures like K-Nearest Neighbors.</a:t>
            </a:r>
          </a:p>
          <a:p>
            <a:r>
              <a:rPr lang="en-US" dirty="0"/>
              <a:t>You can rescale your data using </a:t>
            </a:r>
            <a:r>
              <a:rPr lang="en-US" b="1" i="1" dirty="0" err="1"/>
              <a:t>scikit</a:t>
            </a:r>
            <a:r>
              <a:rPr lang="en-US" b="1" i="1" dirty="0"/>
              <a:t>-learn</a:t>
            </a:r>
            <a:r>
              <a:rPr lang="en-US" dirty="0"/>
              <a:t> using the </a:t>
            </a:r>
            <a:r>
              <a:rPr lang="en-US" b="1" i="1" dirty="0"/>
              <a:t>MinMaxScaler </a:t>
            </a:r>
            <a:r>
              <a:rPr lang="en-US" dirty="0"/>
              <a:t>class.</a:t>
            </a:r>
          </a:p>
          <a:p>
            <a:endParaRPr lang="en-US" dirty="0"/>
          </a:p>
        </p:txBody>
      </p:sp>
    </p:spTree>
    <p:extLst>
      <p:ext uri="{BB962C8B-B14F-4D97-AF65-F5344CB8AC3E}">
        <p14:creationId xmlns:p14="http://schemas.microsoft.com/office/powerpoint/2010/main" val="2406115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30EA-9252-422D-B1D6-F5FBD28A539E}"/>
              </a:ext>
            </a:extLst>
          </p:cNvPr>
          <p:cNvSpPr>
            <a:spLocks noGrp="1"/>
          </p:cNvSpPr>
          <p:nvPr>
            <p:ph type="title"/>
          </p:nvPr>
        </p:nvSpPr>
        <p:spPr/>
        <p:txBody>
          <a:bodyPr/>
          <a:lstStyle/>
          <a:p>
            <a:r>
              <a:rPr lang="en-US" b="1" dirty="0"/>
              <a:t>Example :</a:t>
            </a:r>
            <a:r>
              <a:rPr lang="en-US" dirty="0"/>
              <a:t> </a:t>
            </a:r>
            <a:r>
              <a:rPr lang="en-US" b="1" dirty="0"/>
              <a:t>Min max scaled data</a:t>
            </a:r>
            <a:endParaRPr lang="en-US" dirty="0"/>
          </a:p>
        </p:txBody>
      </p:sp>
      <p:pic>
        <p:nvPicPr>
          <p:cNvPr id="6" name="Picture 5">
            <a:extLst>
              <a:ext uri="{FF2B5EF4-FFF2-40B4-BE49-F238E27FC236}">
                <a16:creationId xmlns:a16="http://schemas.microsoft.com/office/drawing/2014/main" id="{D231DCCB-7F85-44E6-8B0B-F4E0297789E3}"/>
              </a:ext>
            </a:extLst>
          </p:cNvPr>
          <p:cNvPicPr>
            <a:picLocks noChangeAspect="1"/>
          </p:cNvPicPr>
          <p:nvPr/>
        </p:nvPicPr>
        <p:blipFill>
          <a:blip r:embed="rId2"/>
          <a:stretch>
            <a:fillRect/>
          </a:stretch>
        </p:blipFill>
        <p:spPr>
          <a:xfrm>
            <a:off x="702808" y="1848239"/>
            <a:ext cx="10525125" cy="4038600"/>
          </a:xfrm>
          <a:prstGeom prst="rect">
            <a:avLst/>
          </a:prstGeom>
          <a:ln w="28575">
            <a:solidFill>
              <a:schemeClr val="tx1"/>
            </a:solidFill>
          </a:ln>
        </p:spPr>
      </p:pic>
    </p:spTree>
    <p:extLst>
      <p:ext uri="{BB962C8B-B14F-4D97-AF65-F5344CB8AC3E}">
        <p14:creationId xmlns:p14="http://schemas.microsoft.com/office/powerpoint/2010/main" val="1267768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B8FD-FE04-44FA-83FE-995C80AF9958}"/>
              </a:ext>
            </a:extLst>
          </p:cNvPr>
          <p:cNvSpPr>
            <a:spLocks noGrp="1"/>
          </p:cNvSpPr>
          <p:nvPr>
            <p:ph type="title"/>
          </p:nvPr>
        </p:nvSpPr>
        <p:spPr>
          <a:solidFill>
            <a:schemeClr val="accent1">
              <a:lumMod val="20000"/>
              <a:lumOff val="80000"/>
            </a:schemeClr>
          </a:solidFill>
        </p:spPr>
        <p:txBody>
          <a:bodyPr/>
          <a:lstStyle/>
          <a:p>
            <a:r>
              <a:rPr lang="en-US" b="1" dirty="0"/>
              <a:t>2 . Standardize Data</a:t>
            </a:r>
          </a:p>
        </p:txBody>
      </p:sp>
      <p:sp>
        <p:nvSpPr>
          <p:cNvPr id="3" name="Content Placeholder 2">
            <a:extLst>
              <a:ext uri="{FF2B5EF4-FFF2-40B4-BE49-F238E27FC236}">
                <a16:creationId xmlns:a16="http://schemas.microsoft.com/office/drawing/2014/main" id="{C5F6A771-6D0C-4058-A662-4389FB251849}"/>
              </a:ext>
            </a:extLst>
          </p:cNvPr>
          <p:cNvSpPr>
            <a:spLocks noGrp="1"/>
          </p:cNvSpPr>
          <p:nvPr>
            <p:ph idx="1"/>
          </p:nvPr>
        </p:nvSpPr>
        <p:spPr/>
        <p:txBody>
          <a:bodyPr/>
          <a:lstStyle/>
          <a:p>
            <a:r>
              <a:rPr lang="en-US" dirty="0"/>
              <a:t>Standardization is a useful technique to transform attributes with a Gaussian distribution and differing means and standard deviations to a standard Gaussian distribution with a </a:t>
            </a:r>
            <a:r>
              <a:rPr lang="en-US" i="1" dirty="0"/>
              <a:t>mean of 0 and a standard deviation of 1.</a:t>
            </a:r>
          </a:p>
          <a:p>
            <a:r>
              <a:rPr lang="en-US" dirty="0"/>
              <a:t>It is most suitable for techniques that assume a Gaussian distribution in the input variables and work better with rescaled data, such as linear regression, logistic regression and linear discriminate analysis.</a:t>
            </a:r>
          </a:p>
          <a:p>
            <a:r>
              <a:rPr lang="en-US" dirty="0"/>
              <a:t>You can standardize data using </a:t>
            </a:r>
            <a:r>
              <a:rPr lang="en-US" dirty="0" err="1"/>
              <a:t>scikit</a:t>
            </a:r>
            <a:r>
              <a:rPr lang="en-US" dirty="0"/>
              <a:t>-learn with the </a:t>
            </a:r>
            <a:r>
              <a:rPr lang="en-US" dirty="0" err="1"/>
              <a:t>StandardScaler</a:t>
            </a:r>
            <a:r>
              <a:rPr lang="en-US" dirty="0"/>
              <a:t> class.</a:t>
            </a:r>
          </a:p>
          <a:p>
            <a:endParaRPr lang="en-US" dirty="0"/>
          </a:p>
        </p:txBody>
      </p:sp>
    </p:spTree>
    <p:extLst>
      <p:ext uri="{BB962C8B-B14F-4D97-AF65-F5344CB8AC3E}">
        <p14:creationId xmlns:p14="http://schemas.microsoft.com/office/powerpoint/2010/main" val="3040829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5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38C060-081F-4123-9848-C7CBF6086DFD}"/>
              </a:ext>
            </a:extLst>
          </p:cNvPr>
          <p:cNvPicPr>
            <a:picLocks noChangeAspect="1"/>
          </p:cNvPicPr>
          <p:nvPr/>
        </p:nvPicPr>
        <p:blipFill>
          <a:blip r:embed="rId2"/>
          <a:stretch>
            <a:fillRect/>
          </a:stretch>
        </p:blipFill>
        <p:spPr>
          <a:xfrm>
            <a:off x="477012" y="480060"/>
            <a:ext cx="11237976" cy="5897880"/>
          </a:xfrm>
          <a:prstGeom prst="rect">
            <a:avLst/>
          </a:prstGeom>
        </p:spPr>
      </p:pic>
    </p:spTree>
    <p:extLst>
      <p:ext uri="{BB962C8B-B14F-4D97-AF65-F5344CB8AC3E}">
        <p14:creationId xmlns:p14="http://schemas.microsoft.com/office/powerpoint/2010/main" val="1256245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835B-1530-4D48-9FE5-A6940E4B3AFB}"/>
              </a:ext>
            </a:extLst>
          </p:cNvPr>
          <p:cNvSpPr>
            <a:spLocks noGrp="1"/>
          </p:cNvSpPr>
          <p:nvPr>
            <p:ph type="title"/>
          </p:nvPr>
        </p:nvSpPr>
        <p:spPr>
          <a:solidFill>
            <a:schemeClr val="tx2">
              <a:lumMod val="20000"/>
              <a:lumOff val="80000"/>
            </a:schemeClr>
          </a:solidFill>
        </p:spPr>
        <p:txBody>
          <a:bodyPr/>
          <a:lstStyle/>
          <a:p>
            <a:r>
              <a:rPr lang="en-US" b="1" dirty="0"/>
              <a:t>3. Normalization </a:t>
            </a:r>
          </a:p>
        </p:txBody>
      </p:sp>
      <p:sp>
        <p:nvSpPr>
          <p:cNvPr id="3" name="Content Placeholder 2">
            <a:extLst>
              <a:ext uri="{FF2B5EF4-FFF2-40B4-BE49-F238E27FC236}">
                <a16:creationId xmlns:a16="http://schemas.microsoft.com/office/drawing/2014/main" id="{5CEF889C-50C5-4371-B10C-5747740C5FB2}"/>
              </a:ext>
            </a:extLst>
          </p:cNvPr>
          <p:cNvSpPr>
            <a:spLocks noGrp="1"/>
          </p:cNvSpPr>
          <p:nvPr>
            <p:ph idx="1"/>
          </p:nvPr>
        </p:nvSpPr>
        <p:spPr/>
        <p:txBody>
          <a:bodyPr>
            <a:normAutofit fontScale="92500" lnSpcReduction="10000"/>
          </a:bodyPr>
          <a:lstStyle/>
          <a:p>
            <a:r>
              <a:rPr lang="en-US" dirty="0"/>
              <a:t>Normalizing in </a:t>
            </a:r>
            <a:r>
              <a:rPr lang="en-US" dirty="0" err="1"/>
              <a:t>scikit</a:t>
            </a:r>
            <a:r>
              <a:rPr lang="en-US" dirty="0"/>
              <a:t>-learn refers to rescaling each observation (row) to have a length of 1 (called a unit norm in linear algebra).</a:t>
            </a:r>
          </a:p>
          <a:p>
            <a:r>
              <a:rPr lang="en-US" dirty="0"/>
              <a:t>This preprocessing can be useful for sparse datasets (lots of zeros) with attributes of varying scales when using algorithms that weight input values such as neural networks and algorithms that use distance measures such as K-Nearest Neighbors.</a:t>
            </a:r>
          </a:p>
          <a:p>
            <a:r>
              <a:rPr lang="en-US" dirty="0"/>
              <a:t>You can normalize data in Python with </a:t>
            </a:r>
            <a:r>
              <a:rPr lang="en-US" dirty="0" err="1"/>
              <a:t>scikit</a:t>
            </a:r>
            <a:r>
              <a:rPr lang="en-US" dirty="0"/>
              <a:t>-learn using the Normalizer class.</a:t>
            </a:r>
          </a:p>
          <a:p>
            <a:r>
              <a:rPr lang="en-US" dirty="0"/>
              <a:t>It is another data preprocessing technique that is used to modify the feature vectors. Such kind of modification is necessary to measure the feature vectors on a common scale. Followings are two types of normalization which can be used in machine learning −</a:t>
            </a:r>
          </a:p>
          <a:p>
            <a:endParaRPr lang="en-US" dirty="0"/>
          </a:p>
        </p:txBody>
      </p:sp>
    </p:spTree>
    <p:extLst>
      <p:ext uri="{BB962C8B-B14F-4D97-AF65-F5344CB8AC3E}">
        <p14:creationId xmlns:p14="http://schemas.microsoft.com/office/powerpoint/2010/main" val="1648156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4F89-F9BF-4E80-B054-1C5752EB9D6F}"/>
              </a:ext>
            </a:extLst>
          </p:cNvPr>
          <p:cNvSpPr>
            <a:spLocks noGrp="1"/>
          </p:cNvSpPr>
          <p:nvPr>
            <p:ph type="title"/>
          </p:nvPr>
        </p:nvSpPr>
        <p:spPr>
          <a:solidFill>
            <a:schemeClr val="tx2">
              <a:lumMod val="20000"/>
              <a:lumOff val="80000"/>
            </a:schemeClr>
          </a:solidFill>
        </p:spPr>
        <p:txBody>
          <a:bodyPr/>
          <a:lstStyle/>
          <a:p>
            <a:r>
              <a:rPr lang="en-US" b="1" dirty="0"/>
              <a:t>L1 Normalization</a:t>
            </a:r>
            <a:endParaRPr lang="en-US" dirty="0"/>
          </a:p>
        </p:txBody>
      </p:sp>
      <p:sp>
        <p:nvSpPr>
          <p:cNvPr id="3" name="Content Placeholder 2">
            <a:extLst>
              <a:ext uri="{FF2B5EF4-FFF2-40B4-BE49-F238E27FC236}">
                <a16:creationId xmlns:a16="http://schemas.microsoft.com/office/drawing/2014/main" id="{8B4C30EF-6CEE-418C-8650-E88AA044B587}"/>
              </a:ext>
            </a:extLst>
          </p:cNvPr>
          <p:cNvSpPr>
            <a:spLocks noGrp="1"/>
          </p:cNvSpPr>
          <p:nvPr>
            <p:ph idx="1"/>
          </p:nvPr>
        </p:nvSpPr>
        <p:spPr/>
        <p:txBody>
          <a:bodyPr/>
          <a:lstStyle/>
          <a:p>
            <a:r>
              <a:rPr lang="en-US" dirty="0"/>
              <a:t>It is also referred to as Least Absolute Deviations. This kind of normalization modifies the values so that the sum of the absolute values is always up to 1 in each row. It can be implemented on the input data with the help of the following Python code −</a:t>
            </a:r>
          </a:p>
          <a:p>
            <a:endParaRPr lang="en-US" dirty="0"/>
          </a:p>
        </p:txBody>
      </p:sp>
      <p:pic>
        <p:nvPicPr>
          <p:cNvPr id="4" name="Picture 3">
            <a:extLst>
              <a:ext uri="{FF2B5EF4-FFF2-40B4-BE49-F238E27FC236}">
                <a16:creationId xmlns:a16="http://schemas.microsoft.com/office/drawing/2014/main" id="{4D16963B-51EE-4596-B057-3D179D9BF796}"/>
              </a:ext>
            </a:extLst>
          </p:cNvPr>
          <p:cNvPicPr>
            <a:picLocks noChangeAspect="1"/>
          </p:cNvPicPr>
          <p:nvPr/>
        </p:nvPicPr>
        <p:blipFill>
          <a:blip r:embed="rId2"/>
          <a:stretch>
            <a:fillRect/>
          </a:stretch>
        </p:blipFill>
        <p:spPr>
          <a:xfrm>
            <a:off x="1107816" y="3711575"/>
            <a:ext cx="8782050" cy="2600325"/>
          </a:xfrm>
          <a:prstGeom prst="rect">
            <a:avLst/>
          </a:prstGeom>
        </p:spPr>
      </p:pic>
    </p:spTree>
    <p:extLst>
      <p:ext uri="{BB962C8B-B14F-4D97-AF65-F5344CB8AC3E}">
        <p14:creationId xmlns:p14="http://schemas.microsoft.com/office/powerpoint/2010/main" val="3245065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E81E-76E0-4208-BDA2-D61614BEE755}"/>
              </a:ext>
            </a:extLst>
          </p:cNvPr>
          <p:cNvSpPr>
            <a:spLocks noGrp="1"/>
          </p:cNvSpPr>
          <p:nvPr>
            <p:ph type="title"/>
          </p:nvPr>
        </p:nvSpPr>
        <p:spPr>
          <a:solidFill>
            <a:schemeClr val="tx2">
              <a:lumMod val="20000"/>
              <a:lumOff val="80000"/>
            </a:schemeClr>
          </a:solidFill>
        </p:spPr>
        <p:txBody>
          <a:bodyPr/>
          <a:lstStyle/>
          <a:p>
            <a:r>
              <a:rPr lang="en-US" b="1" dirty="0"/>
              <a:t>L2 Normalization</a:t>
            </a:r>
            <a:endParaRPr lang="en-US" dirty="0"/>
          </a:p>
        </p:txBody>
      </p:sp>
      <p:sp>
        <p:nvSpPr>
          <p:cNvPr id="3" name="Content Placeholder 2">
            <a:extLst>
              <a:ext uri="{FF2B5EF4-FFF2-40B4-BE49-F238E27FC236}">
                <a16:creationId xmlns:a16="http://schemas.microsoft.com/office/drawing/2014/main" id="{2CB8662A-EE22-4CC8-9DCA-2094F224A77B}"/>
              </a:ext>
            </a:extLst>
          </p:cNvPr>
          <p:cNvSpPr>
            <a:spLocks noGrp="1"/>
          </p:cNvSpPr>
          <p:nvPr>
            <p:ph idx="1"/>
          </p:nvPr>
        </p:nvSpPr>
        <p:spPr>
          <a:xfrm>
            <a:off x="838200" y="1825625"/>
            <a:ext cx="10515600" cy="1763881"/>
          </a:xfrm>
        </p:spPr>
        <p:txBody>
          <a:bodyPr/>
          <a:lstStyle/>
          <a:p>
            <a:r>
              <a:rPr lang="en-US" dirty="0"/>
              <a:t>It is also referred to as least squares. This kind of normalization modifies the values so that the sum of the squares is always up to 1 in each row. It can be implemented on the input data with the help of the following Python code −</a:t>
            </a:r>
          </a:p>
        </p:txBody>
      </p:sp>
      <p:pic>
        <p:nvPicPr>
          <p:cNvPr id="4" name="Picture 3">
            <a:extLst>
              <a:ext uri="{FF2B5EF4-FFF2-40B4-BE49-F238E27FC236}">
                <a16:creationId xmlns:a16="http://schemas.microsoft.com/office/drawing/2014/main" id="{29BC108F-847E-4FA7-BC07-305FB56E6C7A}"/>
              </a:ext>
            </a:extLst>
          </p:cNvPr>
          <p:cNvPicPr>
            <a:picLocks noChangeAspect="1"/>
          </p:cNvPicPr>
          <p:nvPr/>
        </p:nvPicPr>
        <p:blipFill>
          <a:blip r:embed="rId2"/>
          <a:stretch>
            <a:fillRect/>
          </a:stretch>
        </p:blipFill>
        <p:spPr>
          <a:xfrm>
            <a:off x="1089396" y="3429000"/>
            <a:ext cx="8982075" cy="2819400"/>
          </a:xfrm>
          <a:prstGeom prst="rect">
            <a:avLst/>
          </a:prstGeom>
        </p:spPr>
      </p:pic>
    </p:spTree>
    <p:extLst>
      <p:ext uri="{BB962C8B-B14F-4D97-AF65-F5344CB8AC3E}">
        <p14:creationId xmlns:p14="http://schemas.microsoft.com/office/powerpoint/2010/main" val="371236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49E4F-5BCB-4B24-BF8E-078462435054}"/>
              </a:ext>
            </a:extLst>
          </p:cNvPr>
          <p:cNvPicPr>
            <a:picLocks noChangeAspect="1"/>
          </p:cNvPicPr>
          <p:nvPr/>
        </p:nvPicPr>
        <p:blipFill>
          <a:blip r:embed="rId2"/>
          <a:stretch>
            <a:fillRect/>
          </a:stretch>
        </p:blipFill>
        <p:spPr>
          <a:xfrm>
            <a:off x="6304386" y="1754155"/>
            <a:ext cx="5438775" cy="3086100"/>
          </a:xfrm>
          <a:prstGeom prst="rect">
            <a:avLst/>
          </a:prstGeom>
        </p:spPr>
      </p:pic>
      <p:sp>
        <p:nvSpPr>
          <p:cNvPr id="3" name="TextBox 2">
            <a:extLst>
              <a:ext uri="{FF2B5EF4-FFF2-40B4-BE49-F238E27FC236}">
                <a16:creationId xmlns:a16="http://schemas.microsoft.com/office/drawing/2014/main" id="{9435327A-66DB-420D-8B29-294F8AAD2361}"/>
              </a:ext>
            </a:extLst>
          </p:cNvPr>
          <p:cNvSpPr txBox="1"/>
          <p:nvPr/>
        </p:nvSpPr>
        <p:spPr>
          <a:xfrm>
            <a:off x="270588" y="494522"/>
            <a:ext cx="7184571" cy="769441"/>
          </a:xfrm>
          <a:prstGeom prst="rect">
            <a:avLst/>
          </a:prstGeom>
          <a:solidFill>
            <a:schemeClr val="accent5">
              <a:lumMod val="20000"/>
              <a:lumOff val="80000"/>
            </a:schemeClr>
          </a:solidFill>
        </p:spPr>
        <p:txBody>
          <a:bodyPr wrap="square" rtlCol="0">
            <a:spAutoFit/>
          </a:bodyPr>
          <a:lstStyle/>
          <a:p>
            <a:r>
              <a:rPr lang="en-US" sz="4400" b="1" dirty="0"/>
              <a:t>b. What is Machine Learning ?</a:t>
            </a:r>
          </a:p>
        </p:txBody>
      </p:sp>
      <p:sp>
        <p:nvSpPr>
          <p:cNvPr id="4" name="TextBox 3">
            <a:extLst>
              <a:ext uri="{FF2B5EF4-FFF2-40B4-BE49-F238E27FC236}">
                <a16:creationId xmlns:a16="http://schemas.microsoft.com/office/drawing/2014/main" id="{764062D6-37E9-47DE-8F59-524310E0A76D}"/>
              </a:ext>
            </a:extLst>
          </p:cNvPr>
          <p:cNvSpPr txBox="1"/>
          <p:nvPr/>
        </p:nvSpPr>
        <p:spPr>
          <a:xfrm>
            <a:off x="391886" y="1754155"/>
            <a:ext cx="5495730" cy="4616648"/>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t>Is a type of Artificial Intelligence that provides computers with the ability to learn without being explicitly programmed.</a:t>
            </a:r>
          </a:p>
          <a:p>
            <a:pPr marL="285750" indent="-285750" algn="just">
              <a:buFont typeface="Arial" panose="020B0604020202020204" pitchFamily="34" charset="0"/>
              <a:buChar char="•"/>
            </a:pPr>
            <a:r>
              <a:rPr lang="en-US" dirty="0"/>
              <a:t>Machine Learning is a concept which allows the machine to learn from examples and experience, and that too without being explicitly programmed. </a:t>
            </a:r>
          </a:p>
          <a:p>
            <a:pPr marL="742950" lvl="1" indent="-285750" algn="just">
              <a:buFont typeface="Arial" panose="020B0604020202020204" pitchFamily="34" charset="0"/>
              <a:buChar char="•"/>
            </a:pPr>
            <a:r>
              <a:rPr lang="en-US" dirty="0"/>
              <a:t>So instead of you writing the code, what you do is you feed data to the generic algorithm, and the algorithm/ machine builds the logic based on the given data.</a:t>
            </a:r>
          </a:p>
          <a:p>
            <a:pPr marL="285750" indent="-285750" algn="just">
              <a:buFont typeface="Arial" panose="020B0604020202020204" pitchFamily="34" charset="0"/>
              <a:buChar char="•"/>
            </a:pPr>
            <a:r>
              <a:rPr lang="en-US" dirty="0"/>
              <a:t>ML enables the computers or the machines to make data-driven decisions rather than being explicitly programmed for carrying out a certain task. These programs or algorithms are designed in a way that they learn and improve over time when are exposed to new data.</a:t>
            </a:r>
            <a:endParaRPr lang="en-US" sz="2000" b="1" dirty="0"/>
          </a:p>
        </p:txBody>
      </p:sp>
    </p:spTree>
    <p:extLst>
      <p:ext uri="{BB962C8B-B14F-4D97-AF65-F5344CB8AC3E}">
        <p14:creationId xmlns:p14="http://schemas.microsoft.com/office/powerpoint/2010/main" val="850425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C9EE6A-9EB8-47BD-8DDB-E67AECD35882}"/>
              </a:ext>
            </a:extLst>
          </p:cNvPr>
          <p:cNvPicPr>
            <a:picLocks noChangeAspect="1"/>
          </p:cNvPicPr>
          <p:nvPr/>
        </p:nvPicPr>
        <p:blipFill>
          <a:blip r:embed="rId2"/>
          <a:stretch>
            <a:fillRect/>
          </a:stretch>
        </p:blipFill>
        <p:spPr>
          <a:xfrm>
            <a:off x="643467" y="689103"/>
            <a:ext cx="10905066" cy="5479794"/>
          </a:xfrm>
          <a:prstGeom prst="rect">
            <a:avLst/>
          </a:prstGeom>
        </p:spPr>
      </p:pic>
    </p:spTree>
    <p:extLst>
      <p:ext uri="{BB962C8B-B14F-4D97-AF65-F5344CB8AC3E}">
        <p14:creationId xmlns:p14="http://schemas.microsoft.com/office/powerpoint/2010/main" val="8845274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0B28-1D6B-4C16-B70F-616E580DBBD6}"/>
              </a:ext>
            </a:extLst>
          </p:cNvPr>
          <p:cNvSpPr>
            <a:spLocks noGrp="1"/>
          </p:cNvSpPr>
          <p:nvPr>
            <p:ph type="title"/>
          </p:nvPr>
        </p:nvSpPr>
        <p:spPr>
          <a:xfrm>
            <a:off x="0" y="0"/>
            <a:ext cx="12192000" cy="849492"/>
          </a:xfrm>
          <a:solidFill>
            <a:schemeClr val="accent1">
              <a:lumMod val="20000"/>
              <a:lumOff val="80000"/>
            </a:schemeClr>
          </a:solidFill>
        </p:spPr>
        <p:txBody>
          <a:bodyPr/>
          <a:lstStyle/>
          <a:p>
            <a:r>
              <a:rPr lang="en-US" dirty="0"/>
              <a:t>4</a:t>
            </a:r>
            <a:r>
              <a:rPr lang="en-US" b="1" dirty="0"/>
              <a:t>.Binarization</a:t>
            </a:r>
          </a:p>
        </p:txBody>
      </p:sp>
      <p:sp>
        <p:nvSpPr>
          <p:cNvPr id="3" name="Content Placeholder 2">
            <a:extLst>
              <a:ext uri="{FF2B5EF4-FFF2-40B4-BE49-F238E27FC236}">
                <a16:creationId xmlns:a16="http://schemas.microsoft.com/office/drawing/2014/main" id="{29DB9035-F842-4375-85EC-10054DA6908B}"/>
              </a:ext>
            </a:extLst>
          </p:cNvPr>
          <p:cNvSpPr>
            <a:spLocks noGrp="1"/>
          </p:cNvSpPr>
          <p:nvPr>
            <p:ph idx="1"/>
          </p:nvPr>
        </p:nvSpPr>
        <p:spPr>
          <a:xfrm>
            <a:off x="-1" y="849492"/>
            <a:ext cx="12191999" cy="2579508"/>
          </a:xfrm>
        </p:spPr>
        <p:txBody>
          <a:bodyPr>
            <a:normAutofit fontScale="92500" lnSpcReduction="10000"/>
          </a:bodyPr>
          <a:lstStyle/>
          <a:p>
            <a:r>
              <a:rPr lang="en-US" dirty="0"/>
              <a:t>You can transform your data using a binary threshold. All values above the threshold are marked 1 and all equal to or below are marked as 0.</a:t>
            </a:r>
          </a:p>
          <a:p>
            <a:r>
              <a:rPr lang="en-US" dirty="0"/>
              <a:t>This is called binarizing your data or threshold your data. It can be useful when you have probabilities that you want to make crisp values. It is also useful when feature engineering and you want to add new features that indicate something meaningful.</a:t>
            </a:r>
          </a:p>
          <a:p>
            <a:r>
              <a:rPr lang="en-US" dirty="0"/>
              <a:t>You can create new binary attributes in Python using </a:t>
            </a:r>
            <a:r>
              <a:rPr lang="en-US" dirty="0" err="1"/>
              <a:t>scikit</a:t>
            </a:r>
            <a:r>
              <a:rPr lang="en-US" dirty="0"/>
              <a:t>-learn with the </a:t>
            </a:r>
            <a:r>
              <a:rPr lang="en-US" dirty="0" err="1"/>
              <a:t>Binarizer</a:t>
            </a:r>
            <a:r>
              <a:rPr lang="en-US" dirty="0"/>
              <a:t> class.</a:t>
            </a:r>
          </a:p>
          <a:p>
            <a:endParaRPr lang="en-US" dirty="0"/>
          </a:p>
        </p:txBody>
      </p:sp>
      <p:pic>
        <p:nvPicPr>
          <p:cNvPr id="4" name="Picture 3">
            <a:extLst>
              <a:ext uri="{FF2B5EF4-FFF2-40B4-BE49-F238E27FC236}">
                <a16:creationId xmlns:a16="http://schemas.microsoft.com/office/drawing/2014/main" id="{604DC3CE-9CB5-4465-A902-A0DA1D6A6734}"/>
              </a:ext>
            </a:extLst>
          </p:cNvPr>
          <p:cNvPicPr>
            <a:picLocks noChangeAspect="1"/>
          </p:cNvPicPr>
          <p:nvPr/>
        </p:nvPicPr>
        <p:blipFill>
          <a:blip r:embed="rId2"/>
          <a:stretch>
            <a:fillRect/>
          </a:stretch>
        </p:blipFill>
        <p:spPr>
          <a:xfrm>
            <a:off x="177283" y="3429000"/>
            <a:ext cx="11588620" cy="2822510"/>
          </a:xfrm>
          <a:prstGeom prst="rect">
            <a:avLst/>
          </a:prstGeom>
        </p:spPr>
      </p:pic>
    </p:spTree>
    <p:extLst>
      <p:ext uri="{BB962C8B-B14F-4D97-AF65-F5344CB8AC3E}">
        <p14:creationId xmlns:p14="http://schemas.microsoft.com/office/powerpoint/2010/main" val="4257955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EFDA-57D1-4A32-9ED3-6D911C4218BB}"/>
              </a:ext>
            </a:extLst>
          </p:cNvPr>
          <p:cNvSpPr>
            <a:spLocks noGrp="1"/>
          </p:cNvSpPr>
          <p:nvPr>
            <p:ph type="title"/>
          </p:nvPr>
        </p:nvSpPr>
        <p:spPr>
          <a:xfrm>
            <a:off x="0" y="0"/>
            <a:ext cx="12192000" cy="811763"/>
          </a:xfrm>
          <a:solidFill>
            <a:schemeClr val="accent1">
              <a:lumMod val="20000"/>
              <a:lumOff val="80000"/>
            </a:schemeClr>
          </a:solidFill>
        </p:spPr>
        <p:txBody>
          <a:bodyPr/>
          <a:lstStyle/>
          <a:p>
            <a:r>
              <a:rPr lang="en-US" b="1" dirty="0"/>
              <a:t>5. Mean Removal</a:t>
            </a:r>
          </a:p>
        </p:txBody>
      </p:sp>
      <p:sp>
        <p:nvSpPr>
          <p:cNvPr id="3" name="Content Placeholder 2">
            <a:extLst>
              <a:ext uri="{FF2B5EF4-FFF2-40B4-BE49-F238E27FC236}">
                <a16:creationId xmlns:a16="http://schemas.microsoft.com/office/drawing/2014/main" id="{EB4BB1F5-B6CE-4462-9959-B3C4DC007461}"/>
              </a:ext>
            </a:extLst>
          </p:cNvPr>
          <p:cNvSpPr>
            <a:spLocks noGrp="1"/>
          </p:cNvSpPr>
          <p:nvPr>
            <p:ph idx="1"/>
          </p:nvPr>
        </p:nvSpPr>
        <p:spPr>
          <a:xfrm>
            <a:off x="278363" y="1368554"/>
            <a:ext cx="11142306" cy="2774367"/>
          </a:xfrm>
        </p:spPr>
        <p:txBody>
          <a:bodyPr>
            <a:normAutofit fontScale="85000" lnSpcReduction="10000"/>
          </a:bodyPr>
          <a:lstStyle/>
          <a:p>
            <a:r>
              <a:rPr lang="en-US" dirty="0"/>
              <a:t>It is another very common preprocessing technique that is used in machine learning. Basically it is used to eliminate the mean from feature vector so that every feature is centered on zero. </a:t>
            </a:r>
          </a:p>
          <a:p>
            <a:r>
              <a:rPr lang="en-US" dirty="0"/>
              <a:t>We can also remove the bias from the features in the feature vector. For applying mean removal preprocessing technique on the sample data, we can write the Python code shown below. </a:t>
            </a:r>
          </a:p>
          <a:p>
            <a:r>
              <a:rPr lang="en-US" dirty="0"/>
              <a:t>The code will display the Mean and Standard deviation of the input data − Now, the code below will remove the Mean and Standard deviation of the input data −</a:t>
            </a:r>
          </a:p>
          <a:p>
            <a:endParaRPr lang="en-US" dirty="0"/>
          </a:p>
        </p:txBody>
      </p:sp>
      <p:pic>
        <p:nvPicPr>
          <p:cNvPr id="4" name="Picture 3">
            <a:extLst>
              <a:ext uri="{FF2B5EF4-FFF2-40B4-BE49-F238E27FC236}">
                <a16:creationId xmlns:a16="http://schemas.microsoft.com/office/drawing/2014/main" id="{F912E0B6-7FDD-42AD-99AA-FA31F16854BD}"/>
              </a:ext>
            </a:extLst>
          </p:cNvPr>
          <p:cNvPicPr>
            <a:picLocks noChangeAspect="1"/>
          </p:cNvPicPr>
          <p:nvPr/>
        </p:nvPicPr>
        <p:blipFill>
          <a:blip r:embed="rId2"/>
          <a:stretch>
            <a:fillRect/>
          </a:stretch>
        </p:blipFill>
        <p:spPr>
          <a:xfrm>
            <a:off x="637009" y="4662390"/>
            <a:ext cx="7372350" cy="1657350"/>
          </a:xfrm>
          <a:prstGeom prst="rect">
            <a:avLst/>
          </a:prstGeom>
        </p:spPr>
      </p:pic>
    </p:spTree>
    <p:extLst>
      <p:ext uri="{BB962C8B-B14F-4D97-AF65-F5344CB8AC3E}">
        <p14:creationId xmlns:p14="http://schemas.microsoft.com/office/powerpoint/2010/main" val="15742898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A751-237A-4A40-97AB-F114AE949611}"/>
              </a:ext>
            </a:extLst>
          </p:cNvPr>
          <p:cNvSpPr>
            <a:spLocks noGrp="1"/>
          </p:cNvSpPr>
          <p:nvPr>
            <p:ph type="title"/>
          </p:nvPr>
        </p:nvSpPr>
        <p:spPr>
          <a:xfrm>
            <a:off x="0" y="0"/>
            <a:ext cx="12192000" cy="839755"/>
          </a:xfrm>
          <a:solidFill>
            <a:schemeClr val="accent1">
              <a:lumMod val="20000"/>
              <a:lumOff val="80000"/>
            </a:schemeClr>
          </a:solidFill>
        </p:spPr>
        <p:txBody>
          <a:bodyPr/>
          <a:lstStyle/>
          <a:p>
            <a:r>
              <a:rPr lang="en-US" b="1" dirty="0"/>
              <a:t>6. Labelling the Data</a:t>
            </a:r>
          </a:p>
        </p:txBody>
      </p:sp>
      <p:sp>
        <p:nvSpPr>
          <p:cNvPr id="3" name="Content Placeholder 2">
            <a:extLst>
              <a:ext uri="{FF2B5EF4-FFF2-40B4-BE49-F238E27FC236}">
                <a16:creationId xmlns:a16="http://schemas.microsoft.com/office/drawing/2014/main" id="{8D448F3F-9207-412C-B9F4-C37C7E026123}"/>
              </a:ext>
            </a:extLst>
          </p:cNvPr>
          <p:cNvSpPr>
            <a:spLocks noGrp="1"/>
          </p:cNvSpPr>
          <p:nvPr>
            <p:ph idx="1"/>
          </p:nvPr>
        </p:nvSpPr>
        <p:spPr/>
        <p:txBody>
          <a:bodyPr>
            <a:normAutofit fontScale="85000" lnSpcReduction="20000"/>
          </a:bodyPr>
          <a:lstStyle/>
          <a:p>
            <a:r>
              <a:rPr lang="en-US" dirty="0"/>
              <a:t>We already know that data in a certain format is necessary for machine learning algorithms. Another important requirement is that the data must be labelled properly before sending it as the input of machine learning algorithms. For example, if we talk about classification, there are lot of labels on the data. Those labels are in the form of words, numbers, etc. Functions related to machine learning in </a:t>
            </a:r>
            <a:r>
              <a:rPr lang="en-US" dirty="0" err="1"/>
              <a:t>sklearn</a:t>
            </a:r>
            <a:r>
              <a:rPr lang="en-US" dirty="0"/>
              <a:t> expect that the data must have number labels. Hence, if the data is in other form then it must be converted to numbers. This process of transforming the word labels into numerical form is called label encoding.</a:t>
            </a:r>
          </a:p>
          <a:p>
            <a:r>
              <a:rPr lang="en-US" b="1" dirty="0"/>
              <a:t>Label encoding steps</a:t>
            </a:r>
          </a:p>
          <a:p>
            <a:r>
              <a:rPr lang="en-US" dirty="0"/>
              <a:t>Follow these steps for encoding the data labels in Python −</a:t>
            </a:r>
          </a:p>
          <a:p>
            <a:r>
              <a:rPr lang="en-US" b="1" dirty="0"/>
              <a:t>Step 1 − Importing the useful packages</a:t>
            </a:r>
            <a:r>
              <a:rPr lang="en-US" b="1" dirty="0">
                <a:hlinkClick r:id="rId2"/>
              </a:rPr>
              <a:t>¶</a:t>
            </a:r>
            <a:endParaRPr lang="en-US" b="1" dirty="0"/>
          </a:p>
          <a:p>
            <a:r>
              <a:rPr lang="en-US" dirty="0"/>
              <a:t>If we are using Python then this would be first step for converting the data into certain format, i.e., preprocessing. It can be done as follows −</a:t>
            </a:r>
          </a:p>
          <a:p>
            <a:endParaRPr lang="en-US" dirty="0"/>
          </a:p>
        </p:txBody>
      </p:sp>
    </p:spTree>
    <p:extLst>
      <p:ext uri="{BB962C8B-B14F-4D97-AF65-F5344CB8AC3E}">
        <p14:creationId xmlns:p14="http://schemas.microsoft.com/office/powerpoint/2010/main" val="774227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5FFE-2F02-4411-B9C3-8340B9C9BC67}"/>
              </a:ext>
            </a:extLst>
          </p:cNvPr>
          <p:cNvSpPr>
            <a:spLocks noGrp="1"/>
          </p:cNvSpPr>
          <p:nvPr>
            <p:ph type="title"/>
          </p:nvPr>
        </p:nvSpPr>
        <p:spPr/>
        <p:txBody>
          <a:bodyPr/>
          <a:lstStyle/>
          <a:p>
            <a:r>
              <a:rPr lang="en-US" b="1" dirty="0"/>
              <a:t>Label encoding steps</a:t>
            </a:r>
            <a:endParaRPr lang="en-US" dirty="0"/>
          </a:p>
        </p:txBody>
      </p:sp>
      <p:sp>
        <p:nvSpPr>
          <p:cNvPr id="3" name="Content Placeholder 2">
            <a:extLst>
              <a:ext uri="{FF2B5EF4-FFF2-40B4-BE49-F238E27FC236}">
                <a16:creationId xmlns:a16="http://schemas.microsoft.com/office/drawing/2014/main" id="{FBED43EE-DD91-441B-A14B-FEC9AB877CC9}"/>
              </a:ext>
            </a:extLst>
          </p:cNvPr>
          <p:cNvSpPr>
            <a:spLocks noGrp="1"/>
          </p:cNvSpPr>
          <p:nvPr>
            <p:ph idx="1"/>
          </p:nvPr>
        </p:nvSpPr>
        <p:spPr/>
        <p:txBody>
          <a:bodyPr/>
          <a:lstStyle/>
          <a:p>
            <a:r>
              <a:rPr lang="en-US" b="1" dirty="0"/>
              <a:t>Step 1 − Importing the useful packages</a:t>
            </a:r>
          </a:p>
          <a:p>
            <a:r>
              <a:rPr lang="en-US" b="1" dirty="0"/>
              <a:t>Step 2 − Defining sample labels</a:t>
            </a:r>
          </a:p>
          <a:p>
            <a:r>
              <a:rPr lang="en-US" b="1" dirty="0"/>
              <a:t>Step 3 − Creating &amp; training of label encoder object</a:t>
            </a:r>
          </a:p>
          <a:p>
            <a:r>
              <a:rPr lang="en-US" b="1" dirty="0"/>
              <a:t>Step 4 − Checking the performance by encoding random ordered list</a:t>
            </a:r>
          </a:p>
          <a:p>
            <a:r>
              <a:rPr lang="en-US" b="1" dirty="0"/>
              <a:t>Step 5 − Checking the performance by decoding a random set of numbers −</a:t>
            </a:r>
          </a:p>
          <a:p>
            <a:endParaRPr lang="en-US" dirty="0"/>
          </a:p>
        </p:txBody>
      </p:sp>
    </p:spTree>
    <p:extLst>
      <p:ext uri="{BB962C8B-B14F-4D97-AF65-F5344CB8AC3E}">
        <p14:creationId xmlns:p14="http://schemas.microsoft.com/office/powerpoint/2010/main" val="1556555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DE6FD2-B1D8-4589-81E5-92723B656A86}"/>
              </a:ext>
            </a:extLst>
          </p:cNvPr>
          <p:cNvPicPr>
            <a:picLocks noChangeAspect="1"/>
          </p:cNvPicPr>
          <p:nvPr/>
        </p:nvPicPr>
        <p:blipFill>
          <a:blip r:embed="rId2"/>
          <a:stretch>
            <a:fillRect/>
          </a:stretch>
        </p:blipFill>
        <p:spPr>
          <a:xfrm>
            <a:off x="571500" y="1062037"/>
            <a:ext cx="11049000" cy="4733925"/>
          </a:xfrm>
          <a:prstGeom prst="rect">
            <a:avLst/>
          </a:prstGeom>
        </p:spPr>
      </p:pic>
    </p:spTree>
    <p:extLst>
      <p:ext uri="{BB962C8B-B14F-4D97-AF65-F5344CB8AC3E}">
        <p14:creationId xmlns:p14="http://schemas.microsoft.com/office/powerpoint/2010/main" val="8034101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8B026E-7BE3-4107-BE03-39A71874764B}"/>
              </a:ext>
            </a:extLst>
          </p:cNvPr>
          <p:cNvPicPr>
            <a:picLocks noChangeAspect="1"/>
          </p:cNvPicPr>
          <p:nvPr/>
        </p:nvPicPr>
        <p:blipFill>
          <a:blip r:embed="rId2"/>
          <a:stretch>
            <a:fillRect/>
          </a:stretch>
        </p:blipFill>
        <p:spPr>
          <a:xfrm>
            <a:off x="0" y="554789"/>
            <a:ext cx="12192000" cy="5748421"/>
          </a:xfrm>
          <a:prstGeom prst="rect">
            <a:avLst/>
          </a:prstGeom>
        </p:spPr>
      </p:pic>
    </p:spTree>
    <p:extLst>
      <p:ext uri="{BB962C8B-B14F-4D97-AF65-F5344CB8AC3E}">
        <p14:creationId xmlns:p14="http://schemas.microsoft.com/office/powerpoint/2010/main" val="2865712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0BF1B-644D-4931-AEC3-4D705D0CB03E}"/>
              </a:ext>
            </a:extLst>
          </p:cNvPr>
          <p:cNvPicPr>
            <a:picLocks noChangeAspect="1"/>
          </p:cNvPicPr>
          <p:nvPr/>
        </p:nvPicPr>
        <p:blipFill>
          <a:blip r:embed="rId2"/>
          <a:stretch>
            <a:fillRect/>
          </a:stretch>
        </p:blipFill>
        <p:spPr>
          <a:xfrm>
            <a:off x="252919" y="1099226"/>
            <a:ext cx="11430000" cy="4912468"/>
          </a:xfrm>
          <a:prstGeom prst="rect">
            <a:avLst/>
          </a:prstGeom>
        </p:spPr>
      </p:pic>
    </p:spTree>
    <p:extLst>
      <p:ext uri="{BB962C8B-B14F-4D97-AF65-F5344CB8AC3E}">
        <p14:creationId xmlns:p14="http://schemas.microsoft.com/office/powerpoint/2010/main" val="1002014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132C9-85D9-43E5-8289-40430B021CB5}"/>
              </a:ext>
            </a:extLst>
          </p:cNvPr>
          <p:cNvPicPr>
            <a:picLocks noChangeAspect="1"/>
          </p:cNvPicPr>
          <p:nvPr/>
        </p:nvPicPr>
        <p:blipFill>
          <a:blip r:embed="rId2"/>
          <a:stretch>
            <a:fillRect/>
          </a:stretch>
        </p:blipFill>
        <p:spPr>
          <a:xfrm>
            <a:off x="223736" y="826852"/>
            <a:ext cx="11894034" cy="5018739"/>
          </a:xfrm>
          <a:prstGeom prst="rect">
            <a:avLst/>
          </a:prstGeom>
        </p:spPr>
      </p:pic>
    </p:spTree>
    <p:extLst>
      <p:ext uri="{BB962C8B-B14F-4D97-AF65-F5344CB8AC3E}">
        <p14:creationId xmlns:p14="http://schemas.microsoft.com/office/powerpoint/2010/main" val="3612469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9943-3A78-4877-8617-B7CBEAE3F316}"/>
              </a:ext>
            </a:extLst>
          </p:cNvPr>
          <p:cNvSpPr>
            <a:spLocks noGrp="1"/>
          </p:cNvSpPr>
          <p:nvPr>
            <p:ph type="title"/>
          </p:nvPr>
        </p:nvSpPr>
        <p:spPr/>
        <p:txBody>
          <a:bodyPr/>
          <a:lstStyle/>
          <a:p>
            <a:r>
              <a:rPr lang="en-US" b="1" dirty="0"/>
              <a:t>Dealing with Missing Data</a:t>
            </a:r>
            <a:br>
              <a:rPr lang="en-US" b="1" dirty="0"/>
            </a:br>
            <a:endParaRPr lang="en-US" dirty="0"/>
          </a:p>
        </p:txBody>
      </p:sp>
      <p:sp>
        <p:nvSpPr>
          <p:cNvPr id="3" name="Content Placeholder 2">
            <a:extLst>
              <a:ext uri="{FF2B5EF4-FFF2-40B4-BE49-F238E27FC236}">
                <a16:creationId xmlns:a16="http://schemas.microsoft.com/office/drawing/2014/main" id="{E3C0C294-3780-4DE7-800F-F3F2CBB73B20}"/>
              </a:ext>
            </a:extLst>
          </p:cNvPr>
          <p:cNvSpPr>
            <a:spLocks noGrp="1"/>
          </p:cNvSpPr>
          <p:nvPr>
            <p:ph idx="1"/>
          </p:nvPr>
        </p:nvSpPr>
        <p:spPr/>
        <p:txBody>
          <a:bodyPr/>
          <a:lstStyle/>
          <a:p>
            <a:r>
              <a:rPr lang="en-US" dirty="0"/>
              <a:t>Hands on </a:t>
            </a:r>
          </a:p>
        </p:txBody>
      </p:sp>
    </p:spTree>
    <p:extLst>
      <p:ext uri="{BB962C8B-B14F-4D97-AF65-F5344CB8AC3E}">
        <p14:creationId xmlns:p14="http://schemas.microsoft.com/office/powerpoint/2010/main" val="895417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4287</Words>
  <Application>Microsoft Office PowerPoint</Application>
  <PresentationFormat>Widescreen</PresentationFormat>
  <Paragraphs>413</Paragraphs>
  <Slides>122</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122</vt:i4>
      </vt:variant>
    </vt:vector>
  </HeadingPairs>
  <TitlesOfParts>
    <vt:vector size="133" baseType="lpstr">
      <vt:lpstr>Arial</vt:lpstr>
      <vt:lpstr>Calibri</vt:lpstr>
      <vt:lpstr>Calibri Light</vt:lpstr>
      <vt:lpstr>Menlo</vt:lpstr>
      <vt:lpstr>Open sans</vt:lpstr>
      <vt:lpstr>Tahoma</vt:lpstr>
      <vt:lpstr>Times New Roman</vt:lpstr>
      <vt:lpstr>Tunga</vt:lpstr>
      <vt:lpstr>verdana</vt:lpstr>
      <vt:lpstr>verdana</vt:lpstr>
      <vt:lpstr>Office Theme</vt:lpstr>
      <vt:lpstr>Agenda </vt:lpstr>
      <vt:lpstr>Day 1</vt:lpstr>
      <vt:lpstr>1.Fundamentals of Machine Learning </vt:lpstr>
      <vt:lpstr>Why Machine Learning ?</vt:lpstr>
      <vt:lpstr>PowerPoint Presentation</vt:lpstr>
      <vt:lpstr>PowerPoint Presentation</vt:lpstr>
      <vt:lpstr>PowerPoint Presentation</vt:lpstr>
      <vt:lpstr>b. What is Machine Learning ?</vt:lpstr>
      <vt:lpstr>PowerPoint Presentation</vt:lpstr>
      <vt:lpstr>b. What is Machine Learning? </vt:lpstr>
      <vt:lpstr> Evolution of Machines </vt:lpstr>
      <vt:lpstr>c. How does Machine Learning Works ?</vt:lpstr>
      <vt:lpstr>c. How does Machine Learning Work?</vt:lpstr>
      <vt:lpstr>PowerPoint Presentation</vt:lpstr>
      <vt:lpstr>PowerPoint Presentation</vt:lpstr>
      <vt:lpstr>d. Machine Learning Applications</vt:lpstr>
      <vt:lpstr>d. Machine Learning Use Cases</vt:lpstr>
      <vt:lpstr>PowerPoint Presentation</vt:lpstr>
      <vt:lpstr>PowerPoint Presentation</vt:lpstr>
      <vt:lpstr>e. Understanding Machine Learning with an Analogy </vt:lpstr>
      <vt:lpstr>Set of learning,</vt:lpstr>
      <vt:lpstr>Learning 1</vt:lpstr>
      <vt:lpstr>Learning2 </vt:lpstr>
      <vt:lpstr>Learning 3</vt:lpstr>
      <vt:lpstr>Learning 4</vt:lpstr>
      <vt:lpstr>Learning 5</vt:lpstr>
      <vt:lpstr>Learning 6</vt:lpstr>
      <vt:lpstr>What if you have to write a code for it?</vt:lpstr>
      <vt:lpstr>Conclusion as a human:</vt:lpstr>
      <vt:lpstr>Training and Testing Phase</vt:lpstr>
      <vt:lpstr>Training Phase</vt:lpstr>
      <vt:lpstr>Testing Phase</vt:lpstr>
      <vt:lpstr>Conclusion as an Algorithm</vt:lpstr>
      <vt:lpstr>PowerPoint Presentation</vt:lpstr>
      <vt:lpstr>g.Open Source and Commercial  Machine Learning Tools</vt:lpstr>
      <vt:lpstr>Open Source Tools </vt:lpstr>
      <vt:lpstr>Commercial Tools</vt:lpstr>
      <vt:lpstr>PowerPoint Presentation</vt:lpstr>
      <vt:lpstr>i. Simple Machine Learning Application</vt:lpstr>
      <vt:lpstr>PowerPoint Presentation</vt:lpstr>
      <vt:lpstr>PowerPoint Presentation</vt:lpstr>
      <vt:lpstr>PowerPoint Presentation</vt:lpstr>
      <vt:lpstr>PowerPoint Presentation</vt:lpstr>
      <vt:lpstr>PowerPoint Presentation</vt:lpstr>
      <vt:lpstr>Hands On</vt:lpstr>
      <vt:lpstr>End of Day1 Part1</vt:lpstr>
      <vt:lpstr>2 .Data Preprocessing </vt:lpstr>
      <vt:lpstr>Data Sets</vt:lpstr>
      <vt:lpstr>PowerPoint Presentation</vt:lpstr>
      <vt:lpstr>PowerPoint Presentation</vt:lpstr>
      <vt:lpstr>PowerPoint Presentation</vt:lpstr>
      <vt:lpstr>PowerPoint Presentation</vt:lpstr>
      <vt:lpstr>PowerPoint Presentation</vt:lpstr>
      <vt:lpstr>PowerPoint Presentation</vt:lpstr>
      <vt:lpstr>Classic Data Sets</vt:lpstr>
      <vt:lpstr>Types of Data</vt:lpstr>
      <vt:lpstr>PowerPoint Presentation</vt:lpstr>
      <vt:lpstr>PowerPoint Presentation</vt:lpstr>
      <vt:lpstr>PowerPoint Presentation</vt:lpstr>
      <vt:lpstr>Data Preprocessing for Machine learning in Python </vt:lpstr>
      <vt:lpstr>Need of Data Preprocessing</vt:lpstr>
      <vt:lpstr>Data Quality: Why Preprocess the Data?</vt:lpstr>
      <vt:lpstr>Major Tasks in Data Preprocessing</vt:lpstr>
      <vt:lpstr>Data Cleaning</vt:lpstr>
      <vt:lpstr>Incomplete (Missing) Data</vt:lpstr>
      <vt:lpstr>How to Handle Missing Data?</vt:lpstr>
      <vt:lpstr>PowerPoint Presentation</vt:lpstr>
      <vt:lpstr>PowerPoint Presentation</vt:lpstr>
      <vt:lpstr>Noisy Data</vt:lpstr>
      <vt:lpstr>Preprocessing the Data in Python</vt:lpstr>
      <vt:lpstr>Importing Libraries</vt:lpstr>
      <vt:lpstr>Training and test data</vt:lpstr>
      <vt:lpstr>PowerPoint Presentation</vt:lpstr>
      <vt:lpstr>PowerPoint Presentation</vt:lpstr>
      <vt:lpstr>PowerPoint Presentation</vt:lpstr>
      <vt:lpstr>Training , Testing and Validation Data set</vt:lpstr>
      <vt:lpstr>Hands on </vt:lpstr>
      <vt:lpstr>Data preprocessing steps</vt:lpstr>
      <vt:lpstr>Step 1 − Importing the useful packages </vt:lpstr>
      <vt:lpstr>Step 2 − Defining sample data</vt:lpstr>
      <vt:lpstr>Step3 − Applying preprocessing technique</vt:lpstr>
      <vt:lpstr>Techniques for Data Preprocessing</vt:lpstr>
      <vt:lpstr>1. Scaling or Rescaling Data</vt:lpstr>
      <vt:lpstr>Example : Min max scaled data</vt:lpstr>
      <vt:lpstr>2 . Standardize Data</vt:lpstr>
      <vt:lpstr>PowerPoint Presentation</vt:lpstr>
      <vt:lpstr>3. Normalization </vt:lpstr>
      <vt:lpstr>L1 Normalization</vt:lpstr>
      <vt:lpstr>L2 Normalization</vt:lpstr>
      <vt:lpstr>PowerPoint Presentation</vt:lpstr>
      <vt:lpstr>4.Binarization</vt:lpstr>
      <vt:lpstr>5. Mean Removal</vt:lpstr>
      <vt:lpstr>6. Labelling the Data</vt:lpstr>
      <vt:lpstr>Label encoding steps</vt:lpstr>
      <vt:lpstr>PowerPoint Presentation</vt:lpstr>
      <vt:lpstr>PowerPoint Presentation</vt:lpstr>
      <vt:lpstr>PowerPoint Presentation</vt:lpstr>
      <vt:lpstr>PowerPoint Presentation</vt:lpstr>
      <vt:lpstr>Dealing with Missing Data </vt:lpstr>
      <vt:lpstr>Preprocessing Techniques Covered</vt:lpstr>
      <vt:lpstr>Day2</vt:lpstr>
      <vt:lpstr>Types of Machine Learning</vt:lpstr>
      <vt:lpstr>PowerPoint Presentation</vt:lpstr>
      <vt:lpstr>Types of ML</vt:lpstr>
      <vt:lpstr>PowerPoint Presentation</vt:lpstr>
      <vt:lpstr>Understanding Supervised Learning</vt:lpstr>
      <vt:lpstr>PowerPoint Presentation</vt:lpstr>
      <vt:lpstr>PowerPoint Presentation</vt:lpstr>
      <vt:lpstr>Supervised Learning Use cases</vt:lpstr>
      <vt:lpstr>Supervised Learning Use cases</vt:lpstr>
      <vt:lpstr>Supervised Learning Use cases</vt:lpstr>
      <vt:lpstr>Understanding Unsupervised Learning </vt:lpstr>
      <vt:lpstr>PowerPoint Presentation</vt:lpstr>
      <vt:lpstr>PowerPoint Presentation</vt:lpstr>
      <vt:lpstr>Unsupervised Learning Usecases</vt:lpstr>
      <vt:lpstr>Unsupervised Learning Usecases</vt:lpstr>
      <vt:lpstr>Understanding Reinforcement Learning </vt:lpstr>
      <vt:lpstr>PowerPoint Presentation</vt:lpstr>
      <vt:lpstr>PowerPoint Presentation</vt:lpstr>
      <vt:lpstr>Let see how Pavlov trained his dog using reinforcement training?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Administrator</dc:creator>
  <cp:lastModifiedBy>Administrator</cp:lastModifiedBy>
  <cp:revision>26</cp:revision>
  <dcterms:created xsi:type="dcterms:W3CDTF">2018-08-23T06:34:57Z</dcterms:created>
  <dcterms:modified xsi:type="dcterms:W3CDTF">2018-08-23T18:32:50Z</dcterms:modified>
</cp:coreProperties>
</file>